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7"/>
  </p:notesMasterIdLst>
  <p:handoutMasterIdLst>
    <p:handoutMasterId r:id="rId28"/>
  </p:handoutMasterIdLst>
  <p:sldIdLst>
    <p:sldId id="447" r:id="rId7"/>
    <p:sldId id="469" r:id="rId8"/>
    <p:sldId id="339" r:id="rId9"/>
    <p:sldId id="451" r:id="rId10"/>
    <p:sldId id="452" r:id="rId11"/>
    <p:sldId id="470" r:id="rId12"/>
    <p:sldId id="455" r:id="rId13"/>
    <p:sldId id="465" r:id="rId14"/>
    <p:sldId id="454" r:id="rId15"/>
    <p:sldId id="457" r:id="rId16"/>
    <p:sldId id="458" r:id="rId17"/>
    <p:sldId id="459" r:id="rId18"/>
    <p:sldId id="460" r:id="rId19"/>
    <p:sldId id="461" r:id="rId20"/>
    <p:sldId id="463" r:id="rId21"/>
    <p:sldId id="464" r:id="rId22"/>
    <p:sldId id="453" r:id="rId23"/>
    <p:sldId id="466" r:id="rId24"/>
    <p:sldId id="467" r:id="rId25"/>
    <p:sldId id="450"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00"/>
    <a:srgbClr val="00C1DE"/>
    <a:srgbClr val="7F7F7F"/>
    <a:srgbClr val="333E48"/>
    <a:srgbClr val="FF6B00"/>
    <a:srgbClr val="E5ECEB"/>
    <a:srgbClr val="95D600"/>
    <a:srgbClr val="FFC6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0" autoAdjust="0"/>
    <p:restoredTop sz="97030"/>
  </p:normalViewPr>
  <p:slideViewPr>
    <p:cSldViewPr snapToGrid="0">
      <p:cViewPr varScale="1">
        <p:scale>
          <a:sx n="128" d="100"/>
          <a:sy n="128" d="100"/>
        </p:scale>
        <p:origin x="184" y="5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2" d="100"/>
          <a:sy n="122" d="100"/>
        </p:scale>
        <p:origin x="30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5/9/25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pPr>
              <a:buFont typeface="Arial" panose="020B0604020202020204" pitchFamily="34" charset="0"/>
              <a:buChar char="•"/>
            </a:pPr>
            <a:r>
              <a:rPr lang="en-GB" dirty="0"/>
              <a:t>Overview of the session's goals for optimizing CPU inference.</a:t>
            </a:r>
          </a:p>
          <a:p>
            <a:pPr>
              <a:buFont typeface="Arial" panose="020B0604020202020204" pitchFamily="34" charset="0"/>
              <a:buChar char="•"/>
            </a:pPr>
            <a:endParaRPr lang="en-GB" dirty="0"/>
          </a:p>
          <a:p>
            <a:pPr>
              <a:buFont typeface="Arial" panose="020B0604020202020204" pitchFamily="34" charset="0"/>
              <a:buChar char="•"/>
            </a:pPr>
            <a:r>
              <a:rPr lang="en-GB" dirty="0"/>
              <a:t>Algorithmic optimizations: linear quantization and network pruning.</a:t>
            </a:r>
          </a:p>
          <a:p>
            <a:pPr>
              <a:buFont typeface="Arial" panose="020B0604020202020204" pitchFamily="34" charset="0"/>
              <a:buChar char="•"/>
            </a:pPr>
            <a:endParaRPr lang="en-GB" dirty="0"/>
          </a:p>
          <a:p>
            <a:pPr>
              <a:buFont typeface="Arial" panose="020B0604020202020204" pitchFamily="34" charset="0"/>
              <a:buChar char="•"/>
            </a:pPr>
            <a:r>
              <a:rPr lang="en-GB" dirty="0"/>
              <a:t>Matrix multiplication optimizations: loop tiling, re-ordering, unrolling, and multi-threading.</a:t>
            </a:r>
          </a:p>
          <a:p>
            <a:pPr>
              <a:buFont typeface="Arial" panose="020B0604020202020204" pitchFamily="34" charset="0"/>
              <a:buChar char="•"/>
            </a:pPr>
            <a:endParaRPr lang="en-GB" dirty="0"/>
          </a:p>
          <a:p>
            <a:pPr>
              <a:buFont typeface="Arial" panose="020B0604020202020204" pitchFamily="34" charset="0"/>
              <a:buChar char="•"/>
            </a:pPr>
            <a:r>
              <a:rPr lang="en-GB" dirty="0"/>
              <a:t>SIMD acceleration techniques using Arm CPU features like NEON, SVE, and I8MM for increased data parallelism</a:t>
            </a:r>
          </a:p>
          <a:p>
            <a:pPr>
              <a:buFont typeface="Arial" panose="020B0604020202020204" pitchFamily="34" charset="0"/>
              <a:buChar char="•"/>
            </a:pPr>
            <a:endParaRPr lang="en-GB" dirty="0"/>
          </a:p>
          <a:p>
            <a:pPr>
              <a:buFont typeface="Arial" panose="020B0604020202020204" pitchFamily="34" charset="0"/>
              <a:buChar char="•"/>
            </a:pPr>
            <a:r>
              <a:rPr lang="en-GB" dirty="0"/>
              <a:t>Combining these techniques with </a:t>
            </a:r>
            <a:r>
              <a:rPr lang="en-GB" dirty="0" err="1"/>
              <a:t>Kleidi</a:t>
            </a:r>
            <a:r>
              <a:rPr lang="en-GB" dirty="0"/>
              <a:t> </a:t>
            </a:r>
            <a:r>
              <a:rPr lang="en-GB" dirty="0" err="1"/>
              <a:t>uKernel</a:t>
            </a:r>
            <a:r>
              <a:rPr lang="en-GB" dirty="0"/>
              <a:t> a low-level operator library for maximum performance.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3905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lack inherent sequence order information, unlike RNNs.</a:t>
            </a:r>
          </a:p>
          <a:p>
            <a:pPr>
              <a:buFont typeface="Arial" panose="020B0604020202020204" pitchFamily="34" charset="0"/>
              <a:buChar char="•"/>
            </a:pPr>
            <a:endParaRPr lang="en-GB" dirty="0"/>
          </a:p>
          <a:p>
            <a:pPr>
              <a:buFont typeface="Arial" panose="020B0604020202020204" pitchFamily="34" charset="0"/>
              <a:buChar char="•"/>
            </a:pPr>
            <a:r>
              <a:rPr lang="en-GB" dirty="0"/>
              <a:t>Positional encodings introduce order awareness into self-attention.</a:t>
            </a:r>
          </a:p>
          <a:p>
            <a:pPr>
              <a:buFont typeface="Arial" panose="020B0604020202020204" pitchFamily="34" charset="0"/>
              <a:buChar char="•"/>
            </a:pPr>
            <a:endParaRPr lang="en-GB" dirty="0"/>
          </a:p>
          <a:p>
            <a:pPr>
              <a:buFont typeface="Arial" panose="020B0604020202020204" pitchFamily="34" charset="0"/>
              <a:buChar char="•"/>
            </a:pPr>
            <a:r>
              <a:rPr lang="en-GB" dirty="0"/>
              <a:t>The encoding function captures relative and absolute positioning to help the model understand long-range dependencies.</a:t>
            </a:r>
          </a:p>
          <a:p>
            <a:pPr>
              <a:buFont typeface="Arial" panose="020B0604020202020204" pitchFamily="34" charset="0"/>
              <a:buChar char="•"/>
            </a:pPr>
            <a:endParaRPr lang="en-GB" dirty="0"/>
          </a:p>
          <a:p>
            <a:pPr>
              <a:buFont typeface="Arial" panose="020B0604020202020204" pitchFamily="34" charset="0"/>
              <a:buChar char="•"/>
            </a:pPr>
            <a:r>
              <a:rPr lang="en-GB" dirty="0"/>
              <a:t>Smooth variations in positional encodings improve generalization to unseen sequences.</a:t>
            </a:r>
          </a:p>
          <a:p>
            <a:pPr>
              <a:buFont typeface="Arial" panose="020B0604020202020204" pitchFamily="34" charset="0"/>
              <a:buChar char="•"/>
            </a:pPr>
            <a:endParaRPr lang="en-GB" dirty="0"/>
          </a:p>
          <a:p>
            <a:pPr>
              <a:buFont typeface="Arial" panose="020B0604020202020204" pitchFamily="34" charset="0"/>
              <a:buChar char="•"/>
            </a:pPr>
            <a:r>
              <a:rPr lang="en-GB" dirty="0"/>
              <a:t>They do not require additional trainable parameters, making them computationally efficient.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82161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The transformer architecture underpins modern natural language processing (NLP).</a:t>
            </a:r>
          </a:p>
          <a:p>
            <a:pPr>
              <a:buFont typeface="Arial" panose="020B0604020202020204" pitchFamily="34" charset="0"/>
              <a:buChar char="•"/>
            </a:pPr>
            <a:endParaRPr lang="en-GB" dirty="0"/>
          </a:p>
          <a:p>
            <a:pPr>
              <a:buFont typeface="Arial" panose="020B0604020202020204" pitchFamily="34" charset="0"/>
              <a:buChar char="•"/>
            </a:pPr>
            <a:r>
              <a:rPr lang="en-GB" dirty="0"/>
              <a:t>Large language models (LLMs) typically use decoder-only transformers.</a:t>
            </a:r>
          </a:p>
          <a:p>
            <a:pPr>
              <a:buFont typeface="Arial" panose="020B0604020202020204" pitchFamily="34" charset="0"/>
              <a:buChar char="•"/>
            </a:pPr>
            <a:endParaRPr lang="en-GB" dirty="0"/>
          </a:p>
          <a:p>
            <a:pPr>
              <a:buFont typeface="Arial" panose="020B0604020202020204" pitchFamily="34" charset="0"/>
              <a:buChar char="•"/>
            </a:pPr>
            <a:r>
              <a:rPr lang="en-GB" dirty="0"/>
              <a:t>Tokenization converts text into numerical representations for model processing.</a:t>
            </a:r>
          </a:p>
          <a:p>
            <a:pPr>
              <a:buFont typeface="Arial" panose="020B0604020202020204" pitchFamily="34" charset="0"/>
              <a:buChar char="•"/>
            </a:pPr>
            <a:endParaRPr lang="en-GB" dirty="0"/>
          </a:p>
          <a:p>
            <a:pPr>
              <a:buFont typeface="Arial" panose="020B0604020202020204" pitchFamily="34" charset="0"/>
              <a:buChar char="•"/>
            </a:pPr>
            <a:r>
              <a:rPr lang="en-GB" dirty="0"/>
              <a:t>Training involves pre-training on large text corpora and supervised fine-tuning for alignment.</a:t>
            </a:r>
          </a:p>
          <a:p>
            <a:pPr>
              <a:buFont typeface="Arial" panose="020B0604020202020204" pitchFamily="34" charset="0"/>
              <a:buChar char="•"/>
            </a:pPr>
            <a:endParaRPr lang="en-GB" dirty="0"/>
          </a:p>
          <a:p>
            <a:pPr>
              <a:buFont typeface="Arial" panose="020B0604020202020204" pitchFamily="34" charset="0"/>
              <a:buChar char="•"/>
            </a:pPr>
            <a:r>
              <a:rPr lang="en-GB" dirty="0"/>
              <a:t>Generation stages include prefill, KV caching, and decoding.</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28005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Tokenization converts text into a sequence of embeddings for neural network processing.</a:t>
            </a:r>
          </a:p>
          <a:p>
            <a:pPr>
              <a:buFont typeface="Arial" panose="020B0604020202020204" pitchFamily="34" charset="0"/>
              <a:buChar char="•"/>
            </a:pPr>
            <a:endParaRPr lang="en-GB" dirty="0"/>
          </a:p>
          <a:p>
            <a:pPr>
              <a:buFont typeface="Arial" panose="020B0604020202020204" pitchFamily="34" charset="0"/>
              <a:buChar char="•"/>
            </a:pPr>
            <a:r>
              <a:rPr lang="en-GB" dirty="0"/>
              <a:t>Word-based tokenization splits text into words but struggles with unseen vocabulary.</a:t>
            </a:r>
          </a:p>
          <a:p>
            <a:pPr>
              <a:buFont typeface="Arial" panose="020B0604020202020204" pitchFamily="34" charset="0"/>
              <a:buChar char="•"/>
            </a:pPr>
            <a:endParaRPr lang="en-GB" dirty="0"/>
          </a:p>
          <a:p>
            <a:pPr>
              <a:buFont typeface="Arial" panose="020B0604020202020204" pitchFamily="34" charset="0"/>
              <a:buChar char="•"/>
            </a:pPr>
            <a:r>
              <a:rPr lang="en-GB" dirty="0"/>
              <a:t>Character-based tokenization avoids out-of-vocabulary issues but increases sequence length.</a:t>
            </a:r>
          </a:p>
          <a:p>
            <a:pPr>
              <a:buFont typeface="Arial" panose="020B0604020202020204" pitchFamily="34" charset="0"/>
              <a:buChar char="•"/>
            </a:pPr>
            <a:endParaRPr lang="en-GB" dirty="0"/>
          </a:p>
          <a:p>
            <a:pPr>
              <a:buFont typeface="Arial" panose="020B0604020202020204" pitchFamily="34" charset="0"/>
              <a:buChar char="•"/>
            </a:pPr>
            <a:r>
              <a:rPr lang="en-GB" dirty="0" err="1"/>
              <a:t>Subword</a:t>
            </a:r>
            <a:r>
              <a:rPr lang="en-GB" dirty="0"/>
              <a:t> tokenization, like Byte-Pair Encoding and </a:t>
            </a:r>
            <a:r>
              <a:rPr lang="en-GB" dirty="0" err="1"/>
              <a:t>WordPiece</a:t>
            </a:r>
            <a:r>
              <a:rPr lang="en-GB" dirty="0"/>
              <a:t>, balances efficiency and vocabulary size.</a:t>
            </a:r>
          </a:p>
          <a:p>
            <a:pPr>
              <a:buFont typeface="Arial" panose="020B0604020202020204" pitchFamily="34" charset="0"/>
              <a:buChar char="•"/>
            </a:pPr>
            <a:endParaRPr lang="en-GB" dirty="0"/>
          </a:p>
          <a:p>
            <a:pPr>
              <a:buFont typeface="Arial" panose="020B0604020202020204" pitchFamily="34" charset="0"/>
              <a:buChar char="•"/>
            </a:pPr>
            <a:r>
              <a:rPr lang="en-GB" dirty="0"/>
              <a:t>The encoding process normalizes text, splits into meaningful units, maps tokens to indices, and embeds them into vector space.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16865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Pre-training uses next-word prediction as an objective, minimizing cross-entropy loss.</a:t>
            </a:r>
          </a:p>
          <a:p>
            <a:pPr>
              <a:buFont typeface="Arial" panose="020B0604020202020204" pitchFamily="34" charset="0"/>
              <a:buChar char="•"/>
            </a:pPr>
            <a:endParaRPr lang="en-GB" dirty="0"/>
          </a:p>
          <a:p>
            <a:pPr>
              <a:buFont typeface="Arial" panose="020B0604020202020204" pitchFamily="34" charset="0"/>
              <a:buChar char="•"/>
            </a:pPr>
            <a:r>
              <a:rPr lang="en-GB" dirty="0"/>
              <a:t>The model is trained on large text corpora in an autoregressive fashion.</a:t>
            </a:r>
          </a:p>
          <a:p>
            <a:pPr>
              <a:buFont typeface="Arial" panose="020B0604020202020204" pitchFamily="34" charset="0"/>
              <a:buChar char="•"/>
            </a:pPr>
            <a:endParaRPr lang="en-GB" dirty="0"/>
          </a:p>
          <a:p>
            <a:pPr>
              <a:buFont typeface="Arial" panose="020B0604020202020204" pitchFamily="34" charset="0"/>
              <a:buChar char="•"/>
            </a:pPr>
            <a:r>
              <a:rPr lang="en-GB" dirty="0"/>
              <a:t>Large-scale training requires thousands of GPUs/TPUs and weeks of compute time.</a:t>
            </a:r>
          </a:p>
          <a:p>
            <a:pPr>
              <a:buFont typeface="Arial" panose="020B0604020202020204" pitchFamily="34" charset="0"/>
              <a:buChar char="•"/>
            </a:pPr>
            <a:endParaRPr lang="en-GB" dirty="0"/>
          </a:p>
          <a:p>
            <a:pPr>
              <a:buFont typeface="Arial" panose="020B0604020202020204" pitchFamily="34" charset="0"/>
              <a:buChar char="•"/>
            </a:pPr>
            <a:r>
              <a:rPr lang="en-GB" dirty="0"/>
              <a:t>The model learns both useful patterns and biases present in the dataset.</a:t>
            </a:r>
          </a:p>
          <a:p>
            <a:pPr>
              <a:buFont typeface="Arial" panose="020B0604020202020204" pitchFamily="34" charset="0"/>
              <a:buChar char="•"/>
            </a:pPr>
            <a:endParaRPr lang="en-GB" dirty="0"/>
          </a:p>
          <a:p>
            <a:pPr>
              <a:buFont typeface="Arial" panose="020B0604020202020204" pitchFamily="34" charset="0"/>
              <a:buChar char="•"/>
            </a:pPr>
            <a:r>
              <a:rPr lang="en-GB" dirty="0"/>
              <a:t>Pre-training does not guarantee alignment with human intent and may generate misleading or incorrect outputs.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42856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After pre-training, models are fine-tuned on high-quality human-annotated datasets.</a:t>
            </a:r>
          </a:p>
          <a:p>
            <a:pPr>
              <a:buFont typeface="Arial" panose="020B0604020202020204" pitchFamily="34" charset="0"/>
              <a:buChar char="•"/>
            </a:pPr>
            <a:endParaRPr lang="en-GB" dirty="0"/>
          </a:p>
          <a:p>
            <a:pPr>
              <a:buFont typeface="Arial" panose="020B0604020202020204" pitchFamily="34" charset="0"/>
              <a:buChar char="•"/>
            </a:pPr>
            <a:r>
              <a:rPr lang="en-GB" dirty="0"/>
              <a:t>The goal is to improve task-specific performance and align outputs with human intent.</a:t>
            </a:r>
          </a:p>
          <a:p>
            <a:pPr>
              <a:buFont typeface="Arial" panose="020B0604020202020204" pitchFamily="34" charset="0"/>
              <a:buChar char="•"/>
            </a:pPr>
            <a:endParaRPr lang="en-GB" dirty="0"/>
          </a:p>
          <a:p>
            <a:pPr>
              <a:buFont typeface="Arial" panose="020B0604020202020204" pitchFamily="34" charset="0"/>
              <a:buChar char="•"/>
            </a:pPr>
            <a:r>
              <a:rPr lang="en-GB" dirty="0"/>
              <a:t>The loss function remains cross-entropy but is applied selectively to responses.</a:t>
            </a:r>
          </a:p>
          <a:p>
            <a:pPr>
              <a:buFont typeface="Arial" panose="020B0604020202020204" pitchFamily="34" charset="0"/>
              <a:buChar char="•"/>
            </a:pPr>
            <a:endParaRPr lang="en-GB" dirty="0"/>
          </a:p>
          <a:p>
            <a:pPr>
              <a:buFont typeface="Arial" panose="020B0604020202020204" pitchFamily="34" charset="0"/>
              <a:buChar char="•"/>
            </a:pPr>
            <a:r>
              <a:rPr lang="en-GB" dirty="0"/>
              <a:t>Fine-tuning reduces factual errors, improves coherence, and encourages safer responses.</a:t>
            </a:r>
          </a:p>
          <a:p>
            <a:pPr>
              <a:buFont typeface="Arial" panose="020B0604020202020204" pitchFamily="34" charset="0"/>
              <a:buChar char="•"/>
            </a:pPr>
            <a:endParaRPr lang="en-GB" dirty="0"/>
          </a:p>
          <a:p>
            <a:pPr>
              <a:buFont typeface="Arial" panose="020B0604020202020204" pitchFamily="34" charset="0"/>
              <a:buChar char="•"/>
            </a:pPr>
            <a:r>
              <a:rPr lang="en-GB" dirty="0"/>
              <a:t>It helps mitigate biases from pre-training and improves performance on benchmarks.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0632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Reinforcement Learning from Human Feedback (RLHF) aligns model outputs with user preferences.</a:t>
            </a:r>
          </a:p>
          <a:p>
            <a:pPr>
              <a:buFont typeface="Arial" panose="020B0604020202020204" pitchFamily="34" charset="0"/>
              <a:buChar char="•"/>
            </a:pPr>
            <a:endParaRPr lang="en-GB" dirty="0"/>
          </a:p>
          <a:p>
            <a:pPr>
              <a:buFont typeface="Arial" panose="020B0604020202020204" pitchFamily="34" charset="0"/>
              <a:buChar char="•"/>
            </a:pPr>
            <a:r>
              <a:rPr lang="en-GB" dirty="0"/>
              <a:t>Reward </a:t>
            </a:r>
            <a:r>
              <a:rPr lang="en-GB" dirty="0" err="1"/>
              <a:t>modeling</a:t>
            </a:r>
            <a:r>
              <a:rPr lang="en-GB" dirty="0"/>
              <a:t> is trained using human preference data to score responses.</a:t>
            </a:r>
          </a:p>
          <a:p>
            <a:pPr>
              <a:buFont typeface="Arial" panose="020B0604020202020204" pitchFamily="34" charset="0"/>
              <a:buChar char="•"/>
            </a:pPr>
            <a:endParaRPr lang="en-GB" dirty="0"/>
          </a:p>
          <a:p>
            <a:pPr>
              <a:buFont typeface="Arial" panose="020B0604020202020204" pitchFamily="34" charset="0"/>
              <a:buChar char="•"/>
            </a:pPr>
            <a:r>
              <a:rPr lang="en-GB" dirty="0"/>
              <a:t>Policy optimization uses Proximal Policy Optimization (PPO) to refine responses.</a:t>
            </a:r>
          </a:p>
          <a:p>
            <a:pPr>
              <a:buFont typeface="Arial" panose="020B0604020202020204" pitchFamily="34" charset="0"/>
              <a:buChar char="•"/>
            </a:pPr>
            <a:endParaRPr lang="en-GB" dirty="0"/>
          </a:p>
          <a:p>
            <a:pPr>
              <a:buFont typeface="Arial" panose="020B0604020202020204" pitchFamily="34" charset="0"/>
              <a:buChar char="•"/>
            </a:pPr>
            <a:r>
              <a:rPr lang="en-GB" dirty="0"/>
              <a:t>Ensures responses align with human values while maintaining fluency.</a:t>
            </a:r>
          </a:p>
          <a:p>
            <a:pPr>
              <a:buFont typeface="Arial" panose="020B0604020202020204" pitchFamily="34" charset="0"/>
              <a:buChar char="•"/>
            </a:pPr>
            <a:endParaRPr lang="en-GB" dirty="0"/>
          </a:p>
          <a:p>
            <a:pPr>
              <a:buFont typeface="Arial" panose="020B0604020202020204" pitchFamily="34" charset="0"/>
              <a:buChar char="•"/>
            </a:pPr>
            <a:r>
              <a:rPr lang="en-GB" dirty="0"/>
              <a:t>Produces gradients that update the model to generate more user-preferred responses.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58141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78997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Decoding generates new tokens sequentially, using previously computed key-value (KV) pairs for efficiency.</a:t>
            </a:r>
          </a:p>
          <a:p>
            <a:pPr>
              <a:buFont typeface="Arial" panose="020B0604020202020204" pitchFamily="34" charset="0"/>
              <a:buChar char="•"/>
            </a:pPr>
            <a:endParaRPr lang="en-GB" dirty="0"/>
          </a:p>
          <a:p>
            <a:pPr>
              <a:buFont typeface="Arial" panose="020B0604020202020204" pitchFamily="34" charset="0"/>
              <a:buChar char="•"/>
            </a:pPr>
            <a:r>
              <a:rPr lang="en-GB" dirty="0"/>
              <a:t>Each step in the decoding process produces a probability distribution over possible next tokens.</a:t>
            </a:r>
          </a:p>
          <a:p>
            <a:pPr>
              <a:buFont typeface="Arial" panose="020B0604020202020204" pitchFamily="34" charset="0"/>
              <a:buChar char="•"/>
            </a:pPr>
            <a:endParaRPr lang="en-GB" dirty="0"/>
          </a:p>
          <a:p>
            <a:pPr>
              <a:buFont typeface="Arial" panose="020B0604020202020204" pitchFamily="34" charset="0"/>
              <a:buChar char="•"/>
            </a:pPr>
            <a:r>
              <a:rPr lang="en-GB" dirty="0"/>
              <a:t>KV caching stores previously computed attention values to avoid redundant computations.</a:t>
            </a:r>
          </a:p>
          <a:p>
            <a:pPr>
              <a:buFont typeface="Arial" panose="020B0604020202020204" pitchFamily="34" charset="0"/>
              <a:buChar char="•"/>
            </a:pPr>
            <a:endParaRPr lang="en-GB" dirty="0"/>
          </a:p>
          <a:p>
            <a:pPr>
              <a:buFont typeface="Arial" panose="020B0604020202020204" pitchFamily="34" charset="0"/>
              <a:buChar char="•"/>
            </a:pPr>
            <a:r>
              <a:rPr lang="en-GB" dirty="0"/>
              <a:t>This method significantly improves inference efficiency by reducing the need to recompute attention inputs for each new token.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74046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unify AI architectures, making them the dominant model for NLP and other domains.</a:t>
            </a:r>
          </a:p>
          <a:p>
            <a:pPr>
              <a:buFont typeface="Arial" panose="020B0604020202020204" pitchFamily="34" charset="0"/>
              <a:buChar char="•"/>
            </a:pPr>
            <a:endParaRPr lang="en-GB" dirty="0"/>
          </a:p>
          <a:p>
            <a:pPr>
              <a:buFont typeface="Arial" panose="020B0604020202020204" pitchFamily="34" charset="0"/>
              <a:buChar char="•"/>
            </a:pPr>
            <a:r>
              <a:rPr lang="en-GB" dirty="0"/>
              <a:t>Key transformer innovations include self-attention, residual connections, feedforward networks, and positional encodings.</a:t>
            </a:r>
          </a:p>
          <a:p>
            <a:pPr>
              <a:buFont typeface="Arial" panose="020B0604020202020204" pitchFamily="34" charset="0"/>
              <a:buChar char="•"/>
            </a:pPr>
            <a:endParaRPr lang="en-GB" dirty="0"/>
          </a:p>
          <a:p>
            <a:pPr>
              <a:buFont typeface="Arial" panose="020B0604020202020204" pitchFamily="34" charset="0"/>
              <a:buChar char="•"/>
            </a:pPr>
            <a:r>
              <a:rPr lang="en-GB" dirty="0"/>
              <a:t>Training large language models (LLMs) involves multiple stages: pretraining, supervised fine-tuning, and reinforcement learning from human feedback (RLHF).</a:t>
            </a:r>
          </a:p>
          <a:p>
            <a:pPr>
              <a:buFont typeface="Arial" panose="020B0604020202020204" pitchFamily="34" charset="0"/>
              <a:buChar char="•"/>
            </a:pPr>
            <a:endParaRPr lang="en-GB" dirty="0"/>
          </a:p>
          <a:p>
            <a:pPr>
              <a:buFont typeface="Arial" panose="020B0604020202020204" pitchFamily="34" charset="0"/>
              <a:buChar char="•"/>
            </a:pPr>
            <a:r>
              <a:rPr lang="en-GB" dirty="0"/>
              <a:t>Efficient inference relies on a two-stage process: the prefill stage and the decoding stage.</a:t>
            </a:r>
          </a:p>
          <a:p>
            <a:pPr>
              <a:buFont typeface="Arial" panose="020B0604020202020204" pitchFamily="34" charset="0"/>
              <a:buChar char="•"/>
            </a:pPr>
            <a:endParaRPr lang="en-GB" dirty="0"/>
          </a:p>
          <a:p>
            <a:pPr>
              <a:buFont typeface="Arial" panose="020B0604020202020204" pitchFamily="34" charset="0"/>
              <a:buChar char="•"/>
            </a:pPr>
            <a:r>
              <a:rPr lang="en-GB" dirty="0"/>
              <a:t>KV caching enhances decoding speed by minimizing redundant computation.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79431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Early AI (1950s-1990s) focused on symbolic reasoning and classical machine learning methods like </a:t>
            </a:r>
            <a:r>
              <a:rPr lang="en-GB" dirty="0" err="1"/>
              <a:t>perceptrons</a:t>
            </a:r>
            <a:r>
              <a:rPr lang="en-GB" dirty="0"/>
              <a:t>, backpropagation, and support vector machines.</a:t>
            </a:r>
          </a:p>
          <a:p>
            <a:pPr>
              <a:buFont typeface="Arial" panose="020B0604020202020204" pitchFamily="34" charset="0"/>
              <a:buChar char="•"/>
            </a:pPr>
            <a:endParaRPr lang="en-GB" dirty="0"/>
          </a:p>
          <a:p>
            <a:pPr>
              <a:buFont typeface="Arial" panose="020B0604020202020204" pitchFamily="34" charset="0"/>
              <a:buChar char="•"/>
            </a:pPr>
            <a:r>
              <a:rPr lang="en-GB" dirty="0"/>
              <a:t>The rise of deep learning (2000s-2010s) saw breakthroughs like </a:t>
            </a:r>
            <a:r>
              <a:rPr lang="en-GB" dirty="0" err="1"/>
              <a:t>AlexNet</a:t>
            </a:r>
            <a:r>
              <a:rPr lang="en-GB" dirty="0"/>
              <a:t>, VGG, and </a:t>
            </a:r>
            <a:r>
              <a:rPr lang="en-GB" dirty="0" err="1"/>
              <a:t>ResNet</a:t>
            </a:r>
            <a:r>
              <a:rPr lang="en-GB" dirty="0"/>
              <a:t>, which enabled much deeper neural networks.</a:t>
            </a:r>
          </a:p>
          <a:p>
            <a:pPr>
              <a:buFont typeface="Arial" panose="020B0604020202020204" pitchFamily="34" charset="0"/>
              <a:buChar char="•"/>
            </a:pPr>
            <a:endParaRPr lang="en-GB" dirty="0"/>
          </a:p>
          <a:p>
            <a:pPr>
              <a:buFont typeface="Arial" panose="020B0604020202020204" pitchFamily="34" charset="0"/>
              <a:buChar char="•"/>
            </a:pPr>
            <a:r>
              <a:rPr lang="en-GB" dirty="0"/>
              <a:t>The 2010s onward marked the unification of architectures, with transformers revolutionizing NLP and vision models, and diffusion models pushing generative AI forward.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947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Transformers have become the dominant architecture for modern AI applications.</a:t>
            </a:r>
          </a:p>
          <a:p>
            <a:pPr>
              <a:buFont typeface="Arial" panose="020B0604020202020204" pitchFamily="34" charset="0"/>
              <a:buChar char="•"/>
            </a:pPr>
            <a:endParaRPr lang="en-GB" dirty="0"/>
          </a:p>
          <a:p>
            <a:pPr>
              <a:buFont typeface="Arial" panose="020B0604020202020204" pitchFamily="34" charset="0"/>
              <a:buChar char="•"/>
            </a:pPr>
            <a:r>
              <a:rPr lang="en-GB" dirty="0"/>
              <a:t>They outperform traditional models due to their ability to model long-range dependencies without inductive biases.</a:t>
            </a:r>
          </a:p>
          <a:p>
            <a:pPr>
              <a:buFont typeface="Arial" panose="020B0604020202020204" pitchFamily="34" charset="0"/>
              <a:buChar char="•"/>
            </a:pPr>
            <a:endParaRPr lang="en-GB" dirty="0"/>
          </a:p>
          <a:p>
            <a:pPr>
              <a:buFont typeface="Arial" panose="020B0604020202020204" pitchFamily="34" charset="0"/>
              <a:buChar char="•"/>
            </a:pPr>
            <a:r>
              <a:rPr lang="en-GB" dirty="0"/>
              <a:t>They are highly parallelizable, making them efficient for large-scale training.</a:t>
            </a:r>
          </a:p>
          <a:p>
            <a:pPr>
              <a:buFont typeface="Arial" panose="020B0604020202020204" pitchFamily="34" charset="0"/>
              <a:buChar char="•"/>
            </a:pPr>
            <a:endParaRPr lang="en-GB" dirty="0"/>
          </a:p>
          <a:p>
            <a:pPr>
              <a:buFont typeface="Arial" panose="020B0604020202020204" pitchFamily="34" charset="0"/>
              <a:buChar char="•"/>
            </a:pPr>
            <a:r>
              <a:rPr lang="en-GB" dirty="0"/>
              <a:t>Key innovations include self-attention, residual connections, layer normalization, and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86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78716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E722-9721-1AAB-CA24-899A4C282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D7D0-3621-AC6B-5E75-2AAC8A607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643E3-BBCC-E0FF-3AC7-438749170333}"/>
              </a:ext>
            </a:extLst>
          </p:cNvPr>
          <p:cNvSpPr>
            <a:spLocks noGrp="1"/>
          </p:cNvSpPr>
          <p:nvPr>
            <p:ph type="body" idx="1"/>
          </p:nvPr>
        </p:nvSpPr>
        <p:spPr/>
        <p:txBody>
          <a:bodyPr/>
          <a:lstStyle/>
          <a:p>
            <a:pPr>
              <a:buFont typeface="Arial" panose="020B0604020202020204" pitchFamily="34" charset="0"/>
              <a:buChar char="•"/>
            </a:pPr>
            <a:r>
              <a:rPr lang="en-GB" dirty="0"/>
              <a:t>Residual connections help stabilize training by improving gradient flow in deep models.</a:t>
            </a:r>
          </a:p>
          <a:p>
            <a:pPr>
              <a:buFont typeface="Arial" panose="020B0604020202020204" pitchFamily="34" charset="0"/>
              <a:buChar char="•"/>
            </a:pPr>
            <a:endParaRPr lang="en-GB" dirty="0"/>
          </a:p>
          <a:p>
            <a:pPr>
              <a:buFont typeface="Arial" panose="020B0604020202020204" pitchFamily="34" charset="0"/>
              <a:buChar char="•"/>
            </a:pPr>
            <a:r>
              <a:rPr lang="en-GB" dirty="0"/>
              <a:t>They prevent vanishing gradients by allowing direct information flow through identity mappings.</a:t>
            </a:r>
          </a:p>
          <a:p>
            <a:pPr>
              <a:buFont typeface="Arial" panose="020B0604020202020204" pitchFamily="34" charset="0"/>
              <a:buChar char="•"/>
            </a:pPr>
            <a:endParaRPr lang="en-GB" dirty="0"/>
          </a:p>
          <a:p>
            <a:pPr>
              <a:buFont typeface="Arial" panose="020B0604020202020204" pitchFamily="34" charset="0"/>
              <a:buChar char="•"/>
            </a:pPr>
            <a:r>
              <a:rPr lang="en-GB" dirty="0"/>
              <a:t>They accelerate convergence by keeping gradients well-behaved, leading to faster training.</a:t>
            </a:r>
          </a:p>
          <a:p>
            <a:pPr>
              <a:buFont typeface="Arial" panose="020B0604020202020204" pitchFamily="34" charset="0"/>
              <a:buChar char="•"/>
            </a:pPr>
            <a:endParaRPr lang="en-GB" dirty="0"/>
          </a:p>
          <a:p>
            <a:pPr>
              <a:buFont typeface="Arial" panose="020B0604020202020204" pitchFamily="34" charset="0"/>
              <a:buChar char="•"/>
            </a:pPr>
            <a:r>
              <a:rPr lang="en-GB" dirty="0"/>
              <a:t>They help models refine rather than overwrite learned representations, improving learning efficiency.</a:t>
            </a:r>
          </a:p>
          <a:p>
            <a:endParaRPr lang="en-US" dirty="0"/>
          </a:p>
        </p:txBody>
      </p:sp>
      <p:sp>
        <p:nvSpPr>
          <p:cNvPr id="4" name="Slide Number Placeholder 3">
            <a:extLst>
              <a:ext uri="{FF2B5EF4-FFF2-40B4-BE49-F238E27FC236}">
                <a16:creationId xmlns:a16="http://schemas.microsoft.com/office/drawing/2014/main" id="{BDFF04EF-425D-AB6C-86D7-F7325D796BBE}"/>
              </a:ext>
            </a:extLst>
          </p:cNvPr>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54792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Layer normalization stabilizes activations and improves training efficiency.</a:t>
            </a:r>
          </a:p>
          <a:p>
            <a:pPr>
              <a:buFont typeface="Arial" panose="020B0604020202020204" pitchFamily="34" charset="0"/>
              <a:buChar char="•"/>
            </a:pPr>
            <a:endParaRPr lang="en-GB" dirty="0"/>
          </a:p>
          <a:p>
            <a:pPr>
              <a:buFont typeface="Arial" panose="020B0604020202020204" pitchFamily="34" charset="0"/>
              <a:buChar char="•"/>
            </a:pPr>
            <a:r>
              <a:rPr lang="en-GB" dirty="0"/>
              <a:t>It normalizes inputs to prevent unstable gradients and improve training dynamics.</a:t>
            </a:r>
          </a:p>
          <a:p>
            <a:pPr>
              <a:buFont typeface="Arial" panose="020B0604020202020204" pitchFamily="34" charset="0"/>
              <a:buChar char="•"/>
            </a:pPr>
            <a:endParaRPr lang="en-GB" dirty="0"/>
          </a:p>
          <a:p>
            <a:pPr>
              <a:buFont typeface="Arial" panose="020B0604020202020204" pitchFamily="34" charset="0"/>
              <a:buChar char="•"/>
            </a:pPr>
            <a:r>
              <a:rPr lang="en-GB" dirty="0"/>
              <a:t>It ensures well-scaled gradients during backpropagation, preventing gradient explosion or vanishing.</a:t>
            </a:r>
          </a:p>
          <a:p>
            <a:pPr>
              <a:buFont typeface="Arial" panose="020B0604020202020204" pitchFamily="34" charset="0"/>
              <a:buChar char="•"/>
            </a:pPr>
            <a:endParaRPr lang="en-GB" dirty="0"/>
          </a:p>
          <a:p>
            <a:pPr>
              <a:buFont typeface="Arial" panose="020B0604020202020204" pitchFamily="34" charset="0"/>
              <a:buChar char="•"/>
            </a:pPr>
            <a:r>
              <a:rPr lang="en-GB" dirty="0"/>
              <a:t>Unlike batch normalization, layer norm works well with variable-length sequences, making it ideal for transformers.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6846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Recurrent Neural Networks (RNNs) process sequential data like text, audio, and video.</a:t>
            </a:r>
          </a:p>
          <a:p>
            <a:pPr>
              <a:buFont typeface="Arial" panose="020B0604020202020204" pitchFamily="34" charset="0"/>
              <a:buChar char="•"/>
            </a:pPr>
            <a:endParaRPr lang="en-GB" dirty="0"/>
          </a:p>
          <a:p>
            <a:pPr>
              <a:buFont typeface="Arial" panose="020B0604020202020204" pitchFamily="34" charset="0"/>
              <a:buChar char="•"/>
            </a:pPr>
            <a:r>
              <a:rPr lang="en-GB" dirty="0"/>
              <a:t>Backpropagation through time (BPTT) enables training but suffers from vanishing and exploding gradients.</a:t>
            </a:r>
          </a:p>
          <a:p>
            <a:pPr>
              <a:buFont typeface="Arial" panose="020B0604020202020204" pitchFamily="34" charset="0"/>
              <a:buChar char="•"/>
            </a:pPr>
            <a:endParaRPr lang="en-GB" dirty="0"/>
          </a:p>
          <a:p>
            <a:pPr>
              <a:buFont typeface="Arial" panose="020B0604020202020204" pitchFamily="34" charset="0"/>
              <a:buChar char="•"/>
            </a:pPr>
            <a:r>
              <a:rPr lang="en-GB" dirty="0"/>
              <a:t>RNNs struggle with long-range dependencies, limiting their ability to capture long-term relationships.</a:t>
            </a:r>
          </a:p>
          <a:p>
            <a:pPr>
              <a:buFont typeface="Arial" panose="020B0604020202020204" pitchFamily="34" charset="0"/>
              <a:buChar char="•"/>
            </a:pPr>
            <a:endParaRPr lang="en-GB" dirty="0"/>
          </a:p>
          <a:p>
            <a:pPr>
              <a:buFont typeface="Arial" panose="020B0604020202020204" pitchFamily="34" charset="0"/>
              <a:buChar char="•"/>
            </a:pPr>
            <a:r>
              <a:rPr lang="en-GB" dirty="0"/>
              <a:t>They are difficult to parallelize, making them inefficient for large-scale models.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2946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Self-attention allows models to compute dependencies between all elements in a sequence simultaneously.</a:t>
            </a:r>
          </a:p>
          <a:p>
            <a:pPr>
              <a:buFont typeface="Arial" panose="020B0604020202020204" pitchFamily="34" charset="0"/>
              <a:buChar char="•"/>
            </a:pPr>
            <a:endParaRPr lang="en-GB" dirty="0"/>
          </a:p>
          <a:p>
            <a:pPr>
              <a:buFont typeface="Arial" panose="020B0604020202020204" pitchFamily="34" charset="0"/>
              <a:buChar char="•"/>
            </a:pPr>
            <a:r>
              <a:rPr lang="en-GB" dirty="0"/>
              <a:t>Queries, keys, and values are used to compute scaled dot-product attention, determining relevance between elements.</a:t>
            </a:r>
          </a:p>
          <a:p>
            <a:pPr>
              <a:buFont typeface="Arial" panose="020B0604020202020204" pitchFamily="34" charset="0"/>
              <a:buChar char="•"/>
            </a:pPr>
            <a:endParaRPr lang="en-GB" dirty="0"/>
          </a:p>
          <a:p>
            <a:pPr>
              <a:buFont typeface="Arial" panose="020B0604020202020204" pitchFamily="34" charset="0"/>
              <a:buChar char="•"/>
            </a:pPr>
            <a:r>
              <a:rPr lang="en-GB" dirty="0"/>
              <a:t>It enables more flexible </a:t>
            </a:r>
            <a:r>
              <a:rPr lang="en-GB" dirty="0" err="1"/>
              <a:t>modeling</a:t>
            </a:r>
            <a:r>
              <a:rPr lang="en-GB" dirty="0"/>
              <a:t> of dependencies compared to RNNs but has quadratic space complexity.</a:t>
            </a:r>
          </a:p>
          <a:p>
            <a:pPr>
              <a:buFont typeface="Arial" panose="020B0604020202020204" pitchFamily="34" charset="0"/>
              <a:buChar char="•"/>
            </a:pPr>
            <a:endParaRPr lang="en-GB" dirty="0"/>
          </a:p>
          <a:p>
            <a:pPr>
              <a:buFont typeface="Arial" panose="020B0604020202020204" pitchFamily="34" charset="0"/>
              <a:buChar char="•"/>
            </a:pPr>
            <a:r>
              <a:rPr lang="en-GB" dirty="0"/>
              <a:t>Unlike RNNs, self-attention does not inherently capture the order of data, requiring positional encodings.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9353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Feedforward networks introduce non-linearity and enhance feature learning in transformers.</a:t>
            </a:r>
          </a:p>
          <a:p>
            <a:pPr>
              <a:buFont typeface="Arial" panose="020B0604020202020204" pitchFamily="34" charset="0"/>
              <a:buChar char="•"/>
            </a:pPr>
            <a:endParaRPr lang="en-GB" dirty="0"/>
          </a:p>
          <a:p>
            <a:pPr>
              <a:buFont typeface="Arial" panose="020B0604020202020204" pitchFamily="34" charset="0"/>
              <a:buChar char="•"/>
            </a:pPr>
            <a:r>
              <a:rPr lang="en-GB" dirty="0"/>
              <a:t>They process token-wise representations independently, making them efficient for large-scale models.</a:t>
            </a:r>
          </a:p>
          <a:p>
            <a:pPr>
              <a:buFont typeface="Arial" panose="020B0604020202020204" pitchFamily="34" charset="0"/>
              <a:buChar char="•"/>
            </a:pPr>
            <a:endParaRPr lang="en-GB" dirty="0"/>
          </a:p>
          <a:p>
            <a:pPr>
              <a:buFont typeface="Arial" panose="020B0604020202020204" pitchFamily="34" charset="0"/>
              <a:buChar char="•"/>
            </a:pPr>
            <a:r>
              <a:rPr lang="en-GB" dirty="0"/>
              <a:t>The activation function, typically </a:t>
            </a:r>
            <a:r>
              <a:rPr lang="en-GB" dirty="0" err="1"/>
              <a:t>GeLU</a:t>
            </a:r>
            <a:r>
              <a:rPr lang="en-GB" dirty="0"/>
              <a:t>, introduces non-linearity to enable complex feature extraction.</a:t>
            </a:r>
          </a:p>
          <a:p>
            <a:pPr>
              <a:buFont typeface="Arial" panose="020B0604020202020204" pitchFamily="34" charset="0"/>
              <a:buChar char="•"/>
            </a:pPr>
            <a:endParaRPr lang="en-GB" dirty="0"/>
          </a:p>
          <a:p>
            <a:pPr>
              <a:buFont typeface="Arial" panose="020B0604020202020204" pitchFamily="34" charset="0"/>
              <a:buChar char="•"/>
            </a:pPr>
            <a:r>
              <a:rPr lang="en-GB" dirty="0"/>
              <a:t>Feedforward networks enhance hierarchical learning beyond self-attention.</a:t>
            </a:r>
          </a:p>
          <a:p>
            <a:pPr>
              <a:buFont typeface="Arial" panose="020B0604020202020204" pitchFamily="34" charset="0"/>
              <a:buChar char="•"/>
            </a:pPr>
            <a:endParaRPr lang="en-GB" dirty="0"/>
          </a:p>
          <a:p>
            <a:pPr>
              <a:buFont typeface="Arial" panose="020B0604020202020204" pitchFamily="34" charset="0"/>
              <a:buChar char="•"/>
            </a:pPr>
            <a:r>
              <a:rPr lang="en-GB" dirty="0"/>
              <a:t>They operate independently on each position, allowing efficient parallelization.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512397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B4B55-060F-BB7C-707C-BC52EA56FB5E}"/>
              </a:ext>
            </a:extLst>
          </p:cNvPr>
          <p:cNvPicPr>
            <a:picLocks noChangeAspect="1"/>
          </p:cNvPicPr>
          <p:nvPr userDrawn="1"/>
        </p:nvPicPr>
        <p:blipFill>
          <a:blip r:embed="rId2"/>
          <a:srcRect/>
          <a:stretch/>
        </p:blipFill>
        <p:spPr>
          <a:xfrm>
            <a:off x="1" y="-1"/>
            <a:ext cx="12191999" cy="6858001"/>
          </a:xfrm>
          <a:prstGeom prst="rect">
            <a:avLst/>
          </a:prstGeom>
        </p:spPr>
      </p:pic>
      <p:sp>
        <p:nvSpPr>
          <p:cNvPr id="3" name="Text Placeholder 28">
            <a:extLst>
              <a:ext uri="{FF2B5EF4-FFF2-40B4-BE49-F238E27FC236}">
                <a16:creationId xmlns:a16="http://schemas.microsoft.com/office/drawing/2014/main" id="{5B52BF8D-E158-ED3C-F83E-8ADB787A9B61}"/>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4" name="Text Placeholder 28">
            <a:extLst>
              <a:ext uri="{FF2B5EF4-FFF2-40B4-BE49-F238E27FC236}">
                <a16:creationId xmlns:a16="http://schemas.microsoft.com/office/drawing/2014/main" id="{394BE803-3A53-9DD7-8C4D-BE54366D24F4}"/>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6" name="Title 1">
            <a:extLst>
              <a:ext uri="{FF2B5EF4-FFF2-40B4-BE49-F238E27FC236}">
                <a16:creationId xmlns:a16="http://schemas.microsoft.com/office/drawing/2014/main" id="{66A6BA01-5647-C911-2D6F-EA1B5776D3D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8" name="Subtitle 2">
            <a:extLst>
              <a:ext uri="{FF2B5EF4-FFF2-40B4-BE49-F238E27FC236}">
                <a16:creationId xmlns:a16="http://schemas.microsoft.com/office/drawing/2014/main" id="{64FD42E4-6767-D4AE-8D21-E0B19801A4AC}"/>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9" name="TextBox 20">
            <a:extLst>
              <a:ext uri="{FF2B5EF4-FFF2-40B4-BE49-F238E27FC236}">
                <a16:creationId xmlns:a16="http://schemas.microsoft.com/office/drawing/2014/main" id="{65FD54C8-30E0-092E-F3F7-D923E508229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11" name="Straight Connector 10">
            <a:extLst>
              <a:ext uri="{FF2B5EF4-FFF2-40B4-BE49-F238E27FC236}">
                <a16:creationId xmlns:a16="http://schemas.microsoft.com/office/drawing/2014/main" id="{61DEB12F-91E9-DAC5-FBA6-F59334F7F67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071B41C-1A24-A635-FA1A-9F8F68EDD5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4" name="TextBox 20">
            <a:extLst>
              <a:ext uri="{FF2B5EF4-FFF2-40B4-BE49-F238E27FC236}">
                <a16:creationId xmlns:a16="http://schemas.microsoft.com/office/drawing/2014/main" id="{BC02F8D1-4809-5534-8DA7-251CC8B5FC94}"/>
              </a:ext>
            </a:extLst>
          </p:cNvPr>
          <p:cNvSpPr txBox="1">
            <a:spLocks noChangeArrowheads="1"/>
          </p:cNvSpPr>
          <p:nvPr userDrawn="1"/>
        </p:nvSpPr>
        <p:spPr bwMode="auto">
          <a:xfrm rot="16200000">
            <a:off x="11253652" y="5695788"/>
            <a:ext cx="157327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sz="1000" b="0" i="0" dirty="0">
                <a:solidFill>
                  <a:srgbClr val="D1D2D3"/>
                </a:solidFill>
                <a:effectLst/>
                <a:latin typeface="+mn-lt"/>
              </a:rPr>
              <a:t>AI-generated image</a:t>
            </a:r>
            <a:endParaRPr lang="en-US" altLang="en-US" sz="1000" dirty="0">
              <a:solidFill>
                <a:schemeClr val="bg2"/>
              </a:solidFill>
              <a:latin typeface="+mn-lt"/>
            </a:endParaRPr>
          </a:p>
        </p:txBody>
      </p:sp>
    </p:spTree>
    <p:extLst>
      <p:ext uri="{BB962C8B-B14F-4D97-AF65-F5344CB8AC3E}">
        <p14:creationId xmlns:p14="http://schemas.microsoft.com/office/powerpoint/2010/main" val="159286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41137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6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7999"/>
          </a:xfrm>
          <a:prstGeom prst="rect">
            <a:avLst/>
          </a:prstGeom>
        </p:spPr>
      </p:pic>
      <p:sp>
        <p:nvSpPr>
          <p:cNvPr id="2" name="TextBox 20">
            <a:extLst>
              <a:ext uri="{FF2B5EF4-FFF2-40B4-BE49-F238E27FC236}">
                <a16:creationId xmlns:a16="http://schemas.microsoft.com/office/drawing/2014/main" id="{6CBE02A7-EA26-23DB-58E4-E78CD105487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9623A370-A92B-54C6-980D-406B2EE17CB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5" name="Subtitle 2">
            <a:extLst>
              <a:ext uri="{FF2B5EF4-FFF2-40B4-BE49-F238E27FC236}">
                <a16:creationId xmlns:a16="http://schemas.microsoft.com/office/drawing/2014/main" id="{E7FF7030-A64B-2842-8A77-3EB354B9D9B7}"/>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6" name="Picture 5" descr="A picture containing building, drawing&#10;&#10;Description automatically generated">
            <a:extLst>
              <a:ext uri="{FF2B5EF4-FFF2-40B4-BE49-F238E27FC236}">
                <a16:creationId xmlns:a16="http://schemas.microsoft.com/office/drawing/2014/main" id="{1A3DA53E-053D-C94E-3938-BC2E15E9142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60095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7_Section Divider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sp>
        <p:nvSpPr>
          <p:cNvPr id="8" name="TextBox 20">
            <a:extLst>
              <a:ext uri="{FF2B5EF4-FFF2-40B4-BE49-F238E27FC236}">
                <a16:creationId xmlns:a16="http://schemas.microsoft.com/office/drawing/2014/main" id="{C897E447-8D49-F64E-96E2-E84DFE56298C}"/>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A06FA327-5400-394E-B4AE-123F66979F94}"/>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32154D4-1182-DC4A-B9F9-3D973CBC84AB}"/>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6B164D8-593E-4E49-A224-1AA496608B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pic>
        <p:nvPicPr>
          <p:cNvPr id="2" name="Graphic 1">
            <a:extLst>
              <a:ext uri="{FF2B5EF4-FFF2-40B4-BE49-F238E27FC236}">
                <a16:creationId xmlns:a16="http://schemas.microsoft.com/office/drawing/2014/main" id="{7B3BB7BF-91BC-31FE-28B5-3FF67809DE4F}"/>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356230" y="0"/>
            <a:ext cx="6835769" cy="6858000"/>
          </a:xfrm>
          <a:prstGeom prst="rect">
            <a:avLst/>
          </a:prstGeom>
        </p:spPr>
      </p:pic>
    </p:spTree>
    <p:extLst>
      <p:ext uri="{BB962C8B-B14F-4D97-AF65-F5344CB8AC3E}">
        <p14:creationId xmlns:p14="http://schemas.microsoft.com/office/powerpoint/2010/main" val="2949831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31CA647C-0297-2248-9EC4-C59D9E7C394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493454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1321ADCF-9532-6E4F-9169-2B103CECC5D5}"/>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8" name="Picture 7" descr="A picture containing building, drawing&#10;&#10;Description automatically generated">
            <a:extLst>
              <a:ext uri="{FF2B5EF4-FFF2-40B4-BE49-F238E27FC236}">
                <a16:creationId xmlns:a16="http://schemas.microsoft.com/office/drawing/2014/main" id="{92C6B5BA-D902-3D48-BDB2-127DD90164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Tree>
    <p:extLst>
      <p:ext uri="{BB962C8B-B14F-4D97-AF65-F5344CB8AC3E}">
        <p14:creationId xmlns:p14="http://schemas.microsoft.com/office/powerpoint/2010/main" val="148402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accent5"/>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04AF1EA-FE1C-3F4A-A7A0-4F551C29E8E9}"/>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a:noFill/>
        </p:spPr>
      </p:pic>
      <p:sp>
        <p:nvSpPr>
          <p:cNvPr id="6" name="TextBox 20">
            <a:extLst>
              <a:ext uri="{FF2B5EF4-FFF2-40B4-BE49-F238E27FC236}">
                <a16:creationId xmlns:a16="http://schemas.microsoft.com/office/drawing/2014/main" id="{3CF78C79-90BA-5869-FBC4-1C0023B4AF95}"/>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4D862E9D-D706-B759-FC9C-A2B692BCFE25}"/>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F5B772A6-6BC3-12BE-D0AB-6F252BD50060}"/>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51E57CBB-3902-9A28-E8CE-F513E89A7F2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513491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411678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313727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299D77-EA97-CE42-9CAA-4C84832F264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56230" y="0"/>
            <a:ext cx="6835770" cy="6858000"/>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569988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l="149" r="149"/>
          <a:stretch/>
        </p:blipFill>
        <p:spPr>
          <a:xfrm>
            <a:off x="0" y="-1"/>
            <a:ext cx="12191999" cy="687843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2A4FA427-EB3E-3449-943F-CB3DAB3EB8D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87679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7803EC-F0AE-DC4A-A429-41D8DD50D7E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6" name="TextBox 20">
            <a:extLst>
              <a:ext uri="{FF2B5EF4-FFF2-40B4-BE49-F238E27FC236}">
                <a16:creationId xmlns:a16="http://schemas.microsoft.com/office/drawing/2014/main" id="{22C4DAF5-FB2E-B028-5256-CC2FDFC9EEE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8" name="Title 1">
            <a:extLst>
              <a:ext uri="{FF2B5EF4-FFF2-40B4-BE49-F238E27FC236}">
                <a16:creationId xmlns:a16="http://schemas.microsoft.com/office/drawing/2014/main" id="{2DEB6E97-EDDF-2A96-074F-18BB6384B24B}"/>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9" name="Subtitle 2">
            <a:extLst>
              <a:ext uri="{FF2B5EF4-FFF2-40B4-BE49-F238E27FC236}">
                <a16:creationId xmlns:a16="http://schemas.microsoft.com/office/drawing/2014/main" id="{C2225AAB-54E0-EAE0-0840-093AB2F5C3D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0" name="Picture 9" descr="A picture containing building, drawing&#10;&#10;Description automatically generated">
            <a:extLst>
              <a:ext uri="{FF2B5EF4-FFF2-40B4-BE49-F238E27FC236}">
                <a16:creationId xmlns:a16="http://schemas.microsoft.com/office/drawing/2014/main" id="{724A7481-3CA6-7994-9B9F-FAAD68B5E81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726041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544785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11711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gradFill>
          <a:gsLst>
            <a:gs pos="100000">
              <a:schemeClr val="accent2"/>
            </a:gs>
            <a:gs pos="21000">
              <a:srgbClr val="00C1DE"/>
            </a:gs>
            <a:gs pos="49000">
              <a:schemeClr val="accent1"/>
            </a:gs>
          </a:gsLst>
          <a:lin ang="72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TextBox 20">
            <a:extLst>
              <a:ext uri="{FF2B5EF4-FFF2-40B4-BE49-F238E27FC236}">
                <a16:creationId xmlns:a16="http://schemas.microsoft.com/office/drawing/2014/main" id="{CC996240-7E12-F548-AD0D-F8FB96331F4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5" name="Title 1">
            <a:extLst>
              <a:ext uri="{FF2B5EF4-FFF2-40B4-BE49-F238E27FC236}">
                <a16:creationId xmlns:a16="http://schemas.microsoft.com/office/drawing/2014/main" id="{F6334779-F2E3-2947-AB96-C7B474D6B14C}"/>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6" name="Subtitle 2">
            <a:extLst>
              <a:ext uri="{FF2B5EF4-FFF2-40B4-BE49-F238E27FC236}">
                <a16:creationId xmlns:a16="http://schemas.microsoft.com/office/drawing/2014/main" id="{1060ECE6-53F5-A24F-86B7-E2939773DD3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7" name="Picture 16" descr="A picture containing building, drawing&#10;&#10;Description automatically generated">
            <a:extLst>
              <a:ext uri="{FF2B5EF4-FFF2-40B4-BE49-F238E27FC236}">
                <a16:creationId xmlns:a16="http://schemas.microsoft.com/office/drawing/2014/main" id="{475B06F1-14B8-6B48-A594-FDB96BCF41B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913837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4_Section Divider slide">
    <p:bg>
      <p:bgPr>
        <a:solidFill>
          <a:srgbClr val="FF69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 name="TextBox 20">
            <a:extLst>
              <a:ext uri="{FF2B5EF4-FFF2-40B4-BE49-F238E27FC236}">
                <a16:creationId xmlns:a16="http://schemas.microsoft.com/office/drawing/2014/main" id="{848AE1EF-8720-A960-1DEC-CD949844D700}"/>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3" name="Title 1">
            <a:extLst>
              <a:ext uri="{FF2B5EF4-FFF2-40B4-BE49-F238E27FC236}">
                <a16:creationId xmlns:a16="http://schemas.microsoft.com/office/drawing/2014/main" id="{6CF3DE6B-FA5F-2139-2D6E-5F4666CD27E9}"/>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4" name="Subtitle 2">
            <a:extLst>
              <a:ext uri="{FF2B5EF4-FFF2-40B4-BE49-F238E27FC236}">
                <a16:creationId xmlns:a16="http://schemas.microsoft.com/office/drawing/2014/main" id="{F2817E7A-3D17-D0A0-461E-12CC777B828D}"/>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5" name="Picture 4" descr="A picture containing building, drawing&#10;&#10;Description automatically generated">
            <a:extLst>
              <a:ext uri="{FF2B5EF4-FFF2-40B4-BE49-F238E27FC236}">
                <a16:creationId xmlns:a16="http://schemas.microsoft.com/office/drawing/2014/main" id="{08A3629F-5EE6-F850-E161-2CD448E2F6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147809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 name="Content Placeholder 3"/>
          <p:cNvSpPr>
            <a:spLocks noGrp="1"/>
          </p:cNvSpPr>
          <p:nvPr>
            <p:ph sz="quarter" idx="19" hasCustomPrompt="1"/>
          </p:nvPr>
        </p:nvSpPr>
        <p:spPr>
          <a:xfrm>
            <a:off x="477587" y="2202443"/>
            <a:ext cx="5347480" cy="3933245"/>
          </a:xfrm>
        </p:spPr>
        <p:txBody>
          <a:bodyPr/>
          <a:lstStyle>
            <a:lvl1pPr marL="342900" indent="-342900" algn="l">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gn="l">
              <a:lnSpc>
                <a:spcPct val="100000"/>
              </a:lnSpc>
              <a:spcAft>
                <a:spcPts val="0"/>
              </a:spcAft>
              <a:buClr>
                <a:schemeClr val="accent1"/>
              </a:buClr>
              <a:defRPr>
                <a:solidFill>
                  <a:srgbClr val="333E48"/>
                </a:solidFill>
              </a:defRPr>
            </a:lvl2pPr>
            <a:lvl3pPr marL="947103" algn="l">
              <a:lnSpc>
                <a:spcPct val="100000"/>
              </a:lnSpc>
              <a:spcAft>
                <a:spcPts val="0"/>
              </a:spcAft>
              <a:buClr>
                <a:schemeClr val="accent1"/>
              </a:buClr>
              <a:defRPr>
                <a:solidFill>
                  <a:srgbClr val="333E48"/>
                </a:solidFill>
              </a:defRPr>
            </a:lvl3pPr>
            <a:lvl4pPr marL="1293178" indent="-173038" algn="l">
              <a:lnSpc>
                <a:spcPct val="100000"/>
              </a:lnSpc>
              <a:spcAft>
                <a:spcPts val="0"/>
              </a:spcAft>
              <a:buClr>
                <a:schemeClr val="accent1"/>
              </a:buClr>
              <a:buFont typeface="Arial" charset="0"/>
              <a:buChar char="•"/>
              <a:defRPr>
                <a:solidFill>
                  <a:srgbClr val="333E48"/>
                </a:solidFill>
              </a:defRPr>
            </a:lvl4pPr>
            <a:lvl5pPr marL="1518603" algn="l">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userDrawn="1">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7" name="Text Placeholder 2"/>
          <p:cNvSpPr>
            <a:spLocks noGrp="1"/>
          </p:cNvSpPr>
          <p:nvPr userDrawn="1">
            <p:ph idx="1" hasCustomPrompt="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Click to edit text styles</a:t>
            </a:r>
          </a:p>
          <a:p>
            <a:pPr lvl="1"/>
            <a:r>
              <a:rPr lang="en-US" dirty="0"/>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3" name="Text Placeholder 2"/>
          <p:cNvSpPr>
            <a:spLocks noGrp="1"/>
          </p:cNvSpPr>
          <p:nvPr userDrawn="1">
            <p:ph idx="17" hasCustomPrompt="1"/>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4" name="Text Placeholder 2"/>
          <p:cNvSpPr>
            <a:spLocks noGrp="1"/>
          </p:cNvSpPr>
          <p:nvPr userDrawn="1">
            <p:ph idx="18" hasCustomPrompt="1"/>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dirty="0"/>
              <a:t>Click to edit text styles</a:t>
            </a:r>
          </a:p>
          <a:p>
            <a:pPr lvl="1"/>
            <a:r>
              <a:rPr lang="en-US" dirty="0"/>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9" name="Content Placeholder 8"/>
          <p:cNvSpPr>
            <a:spLocks noGrp="1"/>
          </p:cNvSpPr>
          <p:nvPr>
            <p:ph sz="quarter" idx="21" hasCustomPrompt="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hasCustomPrompt="1"/>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hasCustomPrompt="1"/>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dirty="0"/>
              <a:t>Click to edit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t="130" b="130"/>
          <a:stretch/>
        </p:blipFill>
        <p:spPr>
          <a:xfrm>
            <a:off x="-1" y="-2857"/>
            <a:ext cx="12192000" cy="6858000"/>
          </a:xfrm>
          <a:prstGeom prst="rect">
            <a:avLst/>
          </a:prstGeom>
        </p:spPr>
      </p:pic>
      <p:sp>
        <p:nvSpPr>
          <p:cNvPr id="11" name="Freeform 10">
            <a:extLst>
              <a:ext uri="{FF2B5EF4-FFF2-40B4-BE49-F238E27FC236}">
                <a16:creationId xmlns:a16="http://schemas.microsoft.com/office/drawing/2014/main" id="{449CDA4C-9E15-534E-84B0-83C4633EA098}"/>
              </a:ext>
            </a:extLst>
          </p:cNvPr>
          <p:cNvSpPr/>
          <p:nvPr userDrawn="1"/>
        </p:nvSpPr>
        <p:spPr>
          <a:xfrm>
            <a:off x="0" y="5715"/>
            <a:ext cx="9725190" cy="6858265"/>
          </a:xfrm>
          <a:custGeom>
            <a:avLst/>
            <a:gdLst>
              <a:gd name="connsiteX0" fmla="*/ 4304371 w 9779619"/>
              <a:gd name="connsiteY0" fmla="*/ 0 h 6891453"/>
              <a:gd name="connsiteX1" fmla="*/ 0 w 9779619"/>
              <a:gd name="connsiteY1" fmla="*/ 0 h 6891453"/>
              <a:gd name="connsiteX2" fmla="*/ 0 w 9779619"/>
              <a:gd name="connsiteY2" fmla="*/ 6891453 h 6891453"/>
              <a:gd name="connsiteX3" fmla="*/ 8352263 w 9779619"/>
              <a:gd name="connsiteY3" fmla="*/ 6891453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91453"/>
              <a:gd name="connsiteX1" fmla="*/ 0 w 9779619"/>
              <a:gd name="connsiteY1" fmla="*/ 0 h 6891453"/>
              <a:gd name="connsiteX2" fmla="*/ 0 w 9779619"/>
              <a:gd name="connsiteY2" fmla="*/ 6891453 h 6891453"/>
              <a:gd name="connsiteX3" fmla="*/ 8363415 w 9779619"/>
              <a:gd name="connsiteY3" fmla="*/ 6880302 h 6891453"/>
              <a:gd name="connsiteX4" fmla="*/ 9779619 w 9779619"/>
              <a:gd name="connsiteY4" fmla="*/ 5475249 h 6891453"/>
              <a:gd name="connsiteX5" fmla="*/ 4304371 w 9779619"/>
              <a:gd name="connsiteY5" fmla="*/ 0 h 6891453"/>
              <a:gd name="connsiteX0" fmla="*/ 4304371 w 9779619"/>
              <a:gd name="connsiteY0" fmla="*/ 0 h 6880302"/>
              <a:gd name="connsiteX1" fmla="*/ 0 w 9779619"/>
              <a:gd name="connsiteY1" fmla="*/ 0 h 6880302"/>
              <a:gd name="connsiteX2" fmla="*/ 0 w 9779619"/>
              <a:gd name="connsiteY2" fmla="*/ 6857999 h 6880302"/>
              <a:gd name="connsiteX3" fmla="*/ 8363415 w 9779619"/>
              <a:gd name="connsiteY3" fmla="*/ 6880302 h 6880302"/>
              <a:gd name="connsiteX4" fmla="*/ 9779619 w 9779619"/>
              <a:gd name="connsiteY4" fmla="*/ 5475249 h 6880302"/>
              <a:gd name="connsiteX5" fmla="*/ 4304371 w 9779619"/>
              <a:gd name="connsiteY5" fmla="*/ 0 h 6880302"/>
              <a:gd name="connsiteX0" fmla="*/ 4304371 w 9779619"/>
              <a:gd name="connsiteY0" fmla="*/ 0 h 6869151"/>
              <a:gd name="connsiteX1" fmla="*/ 0 w 9779619"/>
              <a:gd name="connsiteY1" fmla="*/ 0 h 6869151"/>
              <a:gd name="connsiteX2" fmla="*/ 0 w 9779619"/>
              <a:gd name="connsiteY2" fmla="*/ 6857999 h 6869151"/>
              <a:gd name="connsiteX3" fmla="*/ 8385718 w 9779619"/>
              <a:gd name="connsiteY3" fmla="*/ 6869151 h 6869151"/>
              <a:gd name="connsiteX4" fmla="*/ 9779619 w 9779619"/>
              <a:gd name="connsiteY4" fmla="*/ 5475249 h 6869151"/>
              <a:gd name="connsiteX5" fmla="*/ 4304371 w 9779619"/>
              <a:gd name="connsiteY5" fmla="*/ 0 h 6869151"/>
              <a:gd name="connsiteX0" fmla="*/ 4304371 w 9779619"/>
              <a:gd name="connsiteY0" fmla="*/ 0 h 6869151"/>
              <a:gd name="connsiteX1" fmla="*/ 0 w 9779619"/>
              <a:gd name="connsiteY1" fmla="*/ 0 h 6869151"/>
              <a:gd name="connsiteX2" fmla="*/ 0 w 9779619"/>
              <a:gd name="connsiteY2" fmla="*/ 6857999 h 6869151"/>
              <a:gd name="connsiteX3" fmla="*/ 8353061 w 9779619"/>
              <a:gd name="connsiteY3" fmla="*/ 6869151 h 6869151"/>
              <a:gd name="connsiteX4" fmla="*/ 9779619 w 9779619"/>
              <a:gd name="connsiteY4" fmla="*/ 5475249 h 6869151"/>
              <a:gd name="connsiteX5" fmla="*/ 4304371 w 9779619"/>
              <a:gd name="connsiteY5" fmla="*/ 0 h 6869151"/>
              <a:gd name="connsiteX0" fmla="*/ 4304371 w 9725190"/>
              <a:gd name="connsiteY0" fmla="*/ 0 h 6869151"/>
              <a:gd name="connsiteX1" fmla="*/ 0 w 9725190"/>
              <a:gd name="connsiteY1" fmla="*/ 0 h 6869151"/>
              <a:gd name="connsiteX2" fmla="*/ 0 w 9725190"/>
              <a:gd name="connsiteY2" fmla="*/ 6857999 h 6869151"/>
              <a:gd name="connsiteX3" fmla="*/ 8353061 w 9725190"/>
              <a:gd name="connsiteY3" fmla="*/ 6869151 h 6869151"/>
              <a:gd name="connsiteX4" fmla="*/ 9725190 w 9725190"/>
              <a:gd name="connsiteY4" fmla="*/ 5464363 h 6869151"/>
              <a:gd name="connsiteX5" fmla="*/ 4304371 w 9725190"/>
              <a:gd name="connsiteY5" fmla="*/ 0 h 6869151"/>
              <a:gd name="connsiteX0" fmla="*/ 4304371 w 9725190"/>
              <a:gd name="connsiteY0" fmla="*/ 0 h 6858265"/>
              <a:gd name="connsiteX1" fmla="*/ 0 w 9725190"/>
              <a:gd name="connsiteY1" fmla="*/ 0 h 6858265"/>
              <a:gd name="connsiteX2" fmla="*/ 0 w 9725190"/>
              <a:gd name="connsiteY2" fmla="*/ 6857999 h 6858265"/>
              <a:gd name="connsiteX3" fmla="*/ 8320404 w 9725190"/>
              <a:gd name="connsiteY3" fmla="*/ 6858265 h 6858265"/>
              <a:gd name="connsiteX4" fmla="*/ 9725190 w 9725190"/>
              <a:gd name="connsiteY4" fmla="*/ 5464363 h 6858265"/>
              <a:gd name="connsiteX5" fmla="*/ 4304371 w 9725190"/>
              <a:gd name="connsiteY5" fmla="*/ 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190" h="6858265">
                <a:moveTo>
                  <a:pt x="4304371" y="0"/>
                </a:moveTo>
                <a:lnTo>
                  <a:pt x="0" y="0"/>
                </a:lnTo>
                <a:lnTo>
                  <a:pt x="0" y="6857999"/>
                </a:lnTo>
                <a:lnTo>
                  <a:pt x="8320404" y="6858265"/>
                </a:lnTo>
                <a:lnTo>
                  <a:pt x="9725190" y="5464363"/>
                </a:lnTo>
                <a:lnTo>
                  <a:pt x="4304371" y="0"/>
                </a:lnTo>
                <a:close/>
              </a:path>
            </a:pathLst>
          </a:cu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building, drawing&#10;&#10;Description automatically generated">
            <a:extLst>
              <a:ext uri="{FF2B5EF4-FFF2-40B4-BE49-F238E27FC236}">
                <a16:creationId xmlns:a16="http://schemas.microsoft.com/office/drawing/2014/main" id="{F195BE92-34F5-3546-A596-20D07A139B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3378931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dirty="0">
                <a:solidFill>
                  <a:schemeClr val="accent6"/>
                </a:solidFill>
              </a:defRPr>
            </a:lvl1pPr>
          </a:lstStyle>
          <a:p>
            <a:pPr lvl="0"/>
            <a:r>
              <a:rPr lang="en-US" dirty="0"/>
              <a:t>Click to edit text styles</a:t>
            </a:r>
          </a:p>
        </p:txBody>
      </p:sp>
      <p:sp>
        <p:nvSpPr>
          <p:cNvPr id="18" name="Text Placeholder 2"/>
          <p:cNvSpPr>
            <a:spLocks noGrp="1"/>
          </p:cNvSpPr>
          <p:nvPr>
            <p:ph idx="1" hasCustomPrompt="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7" name="Content Placeholder 3"/>
          <p:cNvSpPr>
            <a:spLocks noGrp="1"/>
          </p:cNvSpPr>
          <p:nvPr>
            <p:ph sz="quarter" idx="21" hasCustomPrompt="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Content Placeholder 5"/>
          <p:cNvSpPr>
            <a:spLocks noGrp="1"/>
          </p:cNvSpPr>
          <p:nvPr>
            <p:ph sz="quarter" idx="15" hasCustomPrompt="1"/>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dirty="0"/>
              <a:t>Click to edit text styles</a:t>
            </a:r>
          </a:p>
          <a:p>
            <a:pPr lvl="1"/>
            <a:r>
              <a:rPr lang="en-US" dirty="0"/>
              <a:t>Second level</a:t>
            </a:r>
          </a:p>
        </p:txBody>
      </p:sp>
      <p:sp>
        <p:nvSpPr>
          <p:cNvPr id="8" name="Content Placeholder 3"/>
          <p:cNvSpPr>
            <a:spLocks noGrp="1"/>
          </p:cNvSpPr>
          <p:nvPr>
            <p:ph sz="quarter" idx="21" hasCustomPrompt="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
        <p:nvSpPr>
          <p:cNvPr id="14" name="Text Placeholder 7"/>
          <p:cNvSpPr>
            <a:spLocks noGrp="1"/>
          </p:cNvSpPr>
          <p:nvPr>
            <p:ph type="body" sz="quarter" idx="21" hasCustomPrompt="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hasCustomPrompt="1"/>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Title Style</a:t>
            </a:r>
          </a:p>
        </p:txBody>
      </p:sp>
      <p:sp>
        <p:nvSpPr>
          <p:cNvPr id="44" name="Text Placeholder 43"/>
          <p:cNvSpPr>
            <a:spLocks noGrp="1"/>
          </p:cNvSpPr>
          <p:nvPr>
            <p:ph type="body" sz="quarter" idx="13" hasCustomPrompt="1"/>
          </p:nvPr>
        </p:nvSpPr>
        <p:spPr>
          <a:xfrm>
            <a:off x="479425" y="991131"/>
            <a:ext cx="11233150" cy="344488"/>
          </a:xfrm>
        </p:spPr>
        <p:txBody>
          <a:bodyPr/>
          <a:lstStyle>
            <a:lvl1pPr marL="0" indent="0">
              <a:buNone/>
              <a:defRPr lang="en-US" sz="2400">
                <a:solidFill>
                  <a:schemeClr val="accent6"/>
                </a:solidFill>
              </a:defRPr>
            </a:lvl1pPr>
          </a:lstStyle>
          <a:p>
            <a:pPr lvl="0"/>
            <a:r>
              <a:rPr lang="en-US" dirty="0"/>
              <a:t>Click to edit text styles</a:t>
            </a:r>
          </a:p>
        </p:txBody>
      </p:sp>
      <p:sp>
        <p:nvSpPr>
          <p:cNvPr id="7" name="Text Placeholder 2"/>
          <p:cNvSpPr>
            <a:spLocks noGrp="1"/>
          </p:cNvSpPr>
          <p:nvPr>
            <p:ph idx="1" hasCustomPrompt="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dirty="0"/>
              <a:t>Click to edit text styles</a:t>
            </a:r>
          </a:p>
          <a:p>
            <a:pPr lvl="1"/>
            <a:r>
              <a:rPr lang="en-US" dirty="0"/>
              <a:t>Second level</a:t>
            </a:r>
          </a:p>
          <a:p>
            <a:pPr lvl="2"/>
            <a:r>
              <a:rPr lang="en-US" dirty="0"/>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GB"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898A6C-DE95-7141-81A3-94C7240F86C4}"/>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12" name="TextBox 20">
            <a:extLst>
              <a:ext uri="{FF2B5EF4-FFF2-40B4-BE49-F238E27FC236}">
                <a16:creationId xmlns:a16="http://schemas.microsoft.com/office/drawing/2014/main" id="{F0FB5E03-A74E-CC42-A7DF-71D20DBF224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7" name="Rectangle 6">
            <a:extLst>
              <a:ext uri="{FF2B5EF4-FFF2-40B4-BE49-F238E27FC236}">
                <a16:creationId xmlns:a16="http://schemas.microsoft.com/office/drawing/2014/main" id="{A70C8C98-8540-F243-A7E5-72B42C482D1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Tree>
    <p:extLst>
      <p:ext uri="{BB962C8B-B14F-4D97-AF65-F5344CB8AC3E}">
        <p14:creationId xmlns:p14="http://schemas.microsoft.com/office/powerpoint/2010/main" val="3116273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7B9A38E-B1CF-844E-A9DE-275B3C0661E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20DC93-4706-E90A-3AA5-65A7191B63A2}"/>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A746397E-87C1-0CA1-B4AF-78BB574C38A3}"/>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80618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Closing Slide">
    <p:bg>
      <p:bgPr>
        <a:solidFill>
          <a:schemeClr val="accent1"/>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973A747D-17C8-3049-97A8-E7994701ACBB}"/>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3" descr="A picture containing building, drawing&#10;&#10;Description automatically generated">
            <a:extLst>
              <a:ext uri="{FF2B5EF4-FFF2-40B4-BE49-F238E27FC236}">
                <a16:creationId xmlns:a16="http://schemas.microsoft.com/office/drawing/2014/main" id="{D4A0DA91-CFBB-E84D-B787-D16C79C726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2232520C-4F76-B1E0-1315-122D2AE2AE90}"/>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908479A3-F44E-6F79-1AB5-22FC1841C3F8}"/>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01357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0"/>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3E0F26C2-13FB-254B-AE0E-BD5BE35F4E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35F57A52-A090-7F0C-29C6-83F92019602D}"/>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8740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6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810575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5C8D65D-FA78-7045-8C8F-56DDB114BD06}"/>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ED28C162-65FD-A34B-9664-413A5D187D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Rectangle 1">
            <a:extLst>
              <a:ext uri="{FF2B5EF4-FFF2-40B4-BE49-F238E27FC236}">
                <a16:creationId xmlns:a16="http://schemas.microsoft.com/office/drawing/2014/main" id="{36C7439E-9A8C-62F0-11A3-8D7D8A5E881E}"/>
              </a:ext>
            </a:extLst>
          </p:cNvPr>
          <p:cNvSpPr>
            <a:spLocks noChangeArrowheads="1"/>
          </p:cNvSpPr>
          <p:nvPr userDrawn="1"/>
        </p:nvSpPr>
        <p:spPr bwMode="auto">
          <a:xfrm>
            <a:off x="6670505" y="611557"/>
            <a:ext cx="465518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600" dirty="0">
                <a:solidFill>
                  <a:schemeClr val="bg1"/>
                </a:solidFill>
              </a:rPr>
              <a:t>Thank You</a:t>
            </a:r>
          </a:p>
          <a:p>
            <a:pPr algn="r">
              <a:defRPr/>
            </a:pPr>
            <a:r>
              <a:rPr lang="en-US" altLang="en-US" sz="2600" dirty="0" err="1">
                <a:solidFill>
                  <a:schemeClr val="bg1"/>
                </a:solidFill>
              </a:rPr>
              <a:t>Danke</a:t>
            </a:r>
            <a:endParaRPr lang="en-US" altLang="en-US" sz="2600" dirty="0">
              <a:solidFill>
                <a:schemeClr val="bg1"/>
              </a:solidFill>
            </a:endParaRPr>
          </a:p>
          <a:p>
            <a:pPr algn="r">
              <a:defRPr/>
            </a:pPr>
            <a:r>
              <a:rPr lang="en-US" altLang="en-US" sz="2600" dirty="0">
                <a:solidFill>
                  <a:schemeClr val="bg1"/>
                </a:solidFill>
              </a:rPr>
              <a:t>Gracias</a:t>
            </a:r>
            <a:br>
              <a:rPr lang="en-US" altLang="en-US" sz="2600" dirty="0">
                <a:solidFill>
                  <a:schemeClr val="bg1"/>
                </a:solidFill>
              </a:rPr>
            </a:br>
            <a:r>
              <a:rPr lang="en-US" altLang="en-US" sz="2600" dirty="0" err="1">
                <a:solidFill>
                  <a:schemeClr val="bg1"/>
                </a:solidFill>
              </a:rPr>
              <a:t>Grazie</a:t>
            </a:r>
            <a:endParaRPr lang="en-US" altLang="en-US" sz="2600" dirty="0">
              <a:solidFill>
                <a:schemeClr val="bg1"/>
              </a:solidFill>
            </a:endParaRPr>
          </a:p>
          <a:p>
            <a:pPr algn="r">
              <a:defRPr/>
            </a:pPr>
            <a:r>
              <a:rPr lang="en-US" altLang="en-US" sz="2600" dirty="0" err="1">
                <a:solidFill>
                  <a:schemeClr val="bg1"/>
                </a:solidFill>
              </a:rPr>
              <a:t>谢谢</a:t>
            </a:r>
            <a:endParaRPr lang="en-US" altLang="en-US" sz="2600" dirty="0">
              <a:solidFill>
                <a:schemeClr val="bg1"/>
              </a:solidFill>
            </a:endParaRPr>
          </a:p>
          <a:p>
            <a:pPr algn="r">
              <a:defRPr/>
            </a:pPr>
            <a:r>
              <a:rPr lang="en-US" altLang="en-US" sz="2600" dirty="0" err="1">
                <a:solidFill>
                  <a:schemeClr val="bg1"/>
                </a:solidFill>
              </a:rPr>
              <a:t>ありがとう</a:t>
            </a:r>
            <a:endParaRPr lang="en-US" altLang="en-US" sz="2600" dirty="0">
              <a:solidFill>
                <a:schemeClr val="bg1"/>
              </a:solidFill>
            </a:endParaRPr>
          </a:p>
          <a:p>
            <a:pPr algn="r">
              <a:defRPr/>
            </a:pPr>
            <a:r>
              <a:rPr lang="en-US" altLang="en-US" sz="2600" dirty="0">
                <a:solidFill>
                  <a:schemeClr val="bg1"/>
                </a:solidFill>
              </a:rPr>
              <a:t>Asante</a:t>
            </a:r>
          </a:p>
          <a:p>
            <a:pPr algn="r">
              <a:defRPr/>
            </a:pPr>
            <a:r>
              <a:rPr lang="en-US" altLang="en-US" sz="2600" dirty="0">
                <a:solidFill>
                  <a:schemeClr val="bg1"/>
                </a:solidFill>
              </a:rPr>
              <a:t>Merci</a:t>
            </a:r>
          </a:p>
          <a:p>
            <a:pPr algn="r">
              <a:defRPr/>
            </a:pPr>
            <a:r>
              <a:rPr lang="en-US" altLang="en-US" sz="2600" dirty="0" err="1">
                <a:solidFill>
                  <a:schemeClr val="bg1"/>
                </a:solidFill>
              </a:rPr>
              <a:t>감사합니다</a:t>
            </a:r>
            <a:endParaRPr lang="en-US" altLang="en-US" sz="2600" dirty="0">
              <a:solidFill>
                <a:schemeClr val="bg1"/>
              </a:solidFill>
            </a:endParaRPr>
          </a:p>
          <a:p>
            <a:pPr algn="r">
              <a:defRPr/>
            </a:pPr>
            <a:r>
              <a:rPr lang="en-US" altLang="en-US" sz="2600" dirty="0" err="1">
                <a:solidFill>
                  <a:schemeClr val="bg1"/>
                </a:solidFill>
              </a:rPr>
              <a:t>धन्यवाद</a:t>
            </a:r>
            <a:endParaRPr lang="en-US"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600" dirty="0">
                <a:solidFill>
                  <a:schemeClr val="bg1"/>
                </a:solidFill>
              </a:rPr>
              <a:t>Kiitos</a:t>
            </a:r>
          </a:p>
          <a:p>
            <a:pPr algn="r">
              <a:defRPr/>
            </a:pPr>
            <a:r>
              <a:rPr lang="ar-SA" sz="2600" kern="1200" dirty="0">
                <a:solidFill>
                  <a:schemeClr val="bg1"/>
                </a:solidFill>
                <a:latin typeface="Calibri" charset="0"/>
                <a:ea typeface="ＭＳ Ｐゴシック" charset="-128"/>
                <a:cs typeface="+mn-cs"/>
              </a:rPr>
              <a:t>شكرًا</a:t>
            </a:r>
            <a:endParaRPr lang="en-GB" sz="2600" kern="1200" dirty="0">
              <a:solidFill>
                <a:schemeClr val="bg1"/>
              </a:solidFill>
              <a:latin typeface="Calibri" charset="0"/>
              <a:ea typeface="ＭＳ Ｐゴシック" charset="-128"/>
              <a:cs typeface="+mn-cs"/>
            </a:endParaRPr>
          </a:p>
          <a:p>
            <a:pPr algn="r">
              <a:defRPr/>
            </a:pPr>
            <a:r>
              <a:rPr lang="as-IN" altLang="en-US" sz="2600" dirty="0">
                <a:solidFill>
                  <a:schemeClr val="bg1"/>
                </a:solidFill>
              </a:rPr>
              <a:t>ধন্যবাদ</a:t>
            </a:r>
            <a:br>
              <a:rPr lang="en-US" altLang="en-US" sz="2600" dirty="0">
                <a:solidFill>
                  <a:schemeClr val="bg1"/>
                </a:solidFill>
              </a:rPr>
            </a:br>
            <a:r>
              <a:rPr lang="he-IL" altLang="en-US" sz="2600" dirty="0">
                <a:solidFill>
                  <a:schemeClr val="bg1"/>
                </a:solidFill>
              </a:rPr>
              <a:t>תודה</a:t>
            </a:r>
            <a:endParaRPr lang="en-GB" altLang="en-US" sz="26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te-IN" sz="2000" b="0" i="0" dirty="0">
                <a:solidFill>
                  <a:schemeClr val="bg1"/>
                </a:solidFill>
                <a:effectLst/>
                <a:latin typeface="system-ui"/>
              </a:rPr>
              <a:t>ధన్యవాదములు</a:t>
            </a:r>
          </a:p>
        </p:txBody>
      </p:sp>
      <p:sp>
        <p:nvSpPr>
          <p:cNvPr id="3" name="TextBox 20">
            <a:extLst>
              <a:ext uri="{FF2B5EF4-FFF2-40B4-BE49-F238E27FC236}">
                <a16:creationId xmlns:a16="http://schemas.microsoft.com/office/drawing/2014/main" id="{DE3DF629-D984-6F20-C82D-6842E675104B}"/>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1936560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48FB55-D5BB-084F-BACF-A07C257E79F9}"/>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25EC0CC-4F04-39C5-041F-BEA17116B4D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1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E22D11-BA56-674C-A7F1-E8B345E827B1}"/>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51C65B67-1002-E334-8760-AE1DBFE14D6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4191183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Closing Slide">
    <p:bg>
      <p:bgPr>
        <a:solidFill>
          <a:schemeClr val="accent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CB4EA8E-D6CA-DF40-9ADD-CE8408E00D92}"/>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6" name="Rectangle 5"/>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3" name="Picture 12" descr="A picture containing building, drawing&#10;&#10;Description automatically generated">
            <a:extLst>
              <a:ext uri="{FF2B5EF4-FFF2-40B4-BE49-F238E27FC236}">
                <a16:creationId xmlns:a16="http://schemas.microsoft.com/office/drawing/2014/main" id="{E44746F1-B3D7-0243-8B06-95CC6A201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854653A2-DF57-3728-3E84-C3AF0DEC905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257958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Closing Slide">
    <p:bg>
      <p:bgPr>
        <a:solidFill>
          <a:schemeClr val="accent2"/>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034125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2_Closing Slide">
    <p:bg>
      <p:bgPr>
        <a:gradFill flip="none" rotWithShape="1">
          <a:gsLst>
            <a:gs pos="100000">
              <a:schemeClr val="accent2"/>
            </a:gs>
            <a:gs pos="21000">
              <a:srgbClr val="00C1DE"/>
            </a:gs>
            <a:gs pos="49000">
              <a:schemeClr val="accent1"/>
            </a:gs>
          </a:gsLst>
          <a:lin ang="18900000" scaled="1"/>
          <a:tileRect/>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07A6213-5C36-0A44-890D-F1E1590E8B83}"/>
              </a:ext>
            </a:extLst>
          </p:cNvPr>
          <p:cNvPicPr>
            <a:picLocks noChangeAspect="1"/>
          </p:cNvPicPr>
          <p:nvPr userDrawn="1"/>
        </p:nvPicPr>
        <p:blipFill>
          <a:blip r:embed="rId2" cstate="email">
            <a:alphaModFix amt="25000"/>
            <a:extLst>
              <a:ext uri="{28A0092B-C50C-407E-A947-70E740481C1C}">
                <a14:useLocalDpi xmlns:a14="http://schemas.microsoft.com/office/drawing/2010/main"/>
              </a:ext>
            </a:extLst>
          </a:blip>
          <a:stretch>
            <a:fillRect/>
          </a:stretch>
        </p:blipFill>
        <p:spPr>
          <a:xfrm>
            <a:off x="266700" y="287581"/>
            <a:ext cx="11658600" cy="6341819"/>
          </a:xfrm>
          <a:prstGeom prst="rect">
            <a:avLst/>
          </a:prstGeom>
        </p:spPr>
      </p:pic>
      <p:sp>
        <p:nvSpPr>
          <p:cNvPr id="12" name="Rectangle 11">
            <a:extLst>
              <a:ext uri="{FF2B5EF4-FFF2-40B4-BE49-F238E27FC236}">
                <a16:creationId xmlns:a16="http://schemas.microsoft.com/office/drawing/2014/main" id="{1A47F3DF-159E-2B4A-848E-BCCCF7381043}"/>
              </a:ext>
            </a:extLst>
          </p:cNvPr>
          <p:cNvSpPr>
            <a:spLocks noChangeArrowheads="1"/>
          </p:cNvSpPr>
          <p:nvPr userDrawn="1"/>
        </p:nvSpPr>
        <p:spPr bwMode="auto">
          <a:xfrm>
            <a:off x="7078942" y="52051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4" name="Picture 13" descr="A picture containing building, drawing&#10;&#10;Description automatically generated">
            <a:extLst>
              <a:ext uri="{FF2B5EF4-FFF2-40B4-BE49-F238E27FC236}">
                <a16:creationId xmlns:a16="http://schemas.microsoft.com/office/drawing/2014/main" id="{0C2CB46F-4F17-004B-85E2-BC55AB449E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
        <p:nvSpPr>
          <p:cNvPr id="2" name="TextBox 20">
            <a:extLst>
              <a:ext uri="{FF2B5EF4-FFF2-40B4-BE49-F238E27FC236}">
                <a16:creationId xmlns:a16="http://schemas.microsoft.com/office/drawing/2014/main" id="{16EF959D-9832-1867-1020-70C850E87157}"/>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Tree>
    <p:extLst>
      <p:ext uri="{BB962C8B-B14F-4D97-AF65-F5344CB8AC3E}">
        <p14:creationId xmlns:p14="http://schemas.microsoft.com/office/powerpoint/2010/main" val="39756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1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 y="0"/>
            <a:ext cx="12192001"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cxnSp>
        <p:nvCxnSpPr>
          <p:cNvPr id="2" name="Straight Connector 1">
            <a:extLst>
              <a:ext uri="{FF2B5EF4-FFF2-40B4-BE49-F238E27FC236}">
                <a16:creationId xmlns:a16="http://schemas.microsoft.com/office/drawing/2014/main" id="{586954D4-E837-74D6-C2A1-5D6EC130E8CC}"/>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90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116" y="-66"/>
            <a:ext cx="12192116" cy="6858065"/>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uilding, drawing&#10;&#10;Description automatically generated">
            <a:extLst>
              <a:ext uri="{FF2B5EF4-FFF2-40B4-BE49-F238E27FC236}">
                <a16:creationId xmlns:a16="http://schemas.microsoft.com/office/drawing/2014/main" id="{21997F8F-0B70-7945-8CB6-7230FFBB880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67910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0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6927" y="0"/>
            <a:ext cx="12202885" cy="6864122"/>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0BEDD4A8-AC94-F043-97D1-13B28A4EA03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29757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0C364A-6D9D-BE47-B4F5-C79411B004C8}"/>
              </a:ext>
            </a:extLst>
          </p:cNvPr>
          <p:cNvPicPr>
            <a:picLocks noChangeAspect="1"/>
          </p:cNvPicPr>
          <p:nvPr userDrawn="1"/>
        </p:nvPicPr>
        <p:blipFill>
          <a:blip r:embed="rId2"/>
          <a:srcRect/>
          <a:stretch/>
        </p:blipFill>
        <p:spPr>
          <a:xfrm>
            <a:off x="0" y="-16933"/>
            <a:ext cx="12192000" cy="6858000"/>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598624" y="5523753"/>
            <a:ext cx="4264272" cy="295077"/>
          </a:xfrm>
        </p:spPr>
        <p:txBody>
          <a:bodyPr anchor="t"/>
          <a:lstStyle>
            <a:lvl1pPr marL="0" indent="0" algn="l">
              <a:spcAft>
                <a:spcPts val="600"/>
              </a:spcAft>
              <a:buFontTx/>
              <a:buNone/>
              <a:defRPr sz="18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598624" y="5833633"/>
            <a:ext cx="4264272" cy="301109"/>
          </a:xfrm>
        </p:spPr>
        <p:txBody>
          <a:bodyPr anchor="t"/>
          <a:lstStyle>
            <a:lvl1pPr marL="0" indent="0" algn="l">
              <a:spcAft>
                <a:spcPts val="600"/>
              </a:spcAft>
              <a:buFontTx/>
              <a:buNone/>
              <a:defRPr sz="18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cxnSp>
        <p:nvCxnSpPr>
          <p:cNvPr id="5" name="Straight Connector 4">
            <a:extLst>
              <a:ext uri="{FF2B5EF4-FFF2-40B4-BE49-F238E27FC236}">
                <a16:creationId xmlns:a16="http://schemas.microsoft.com/office/drawing/2014/main" id="{4FF50941-4230-974A-977D-8F6D313B8AEF}"/>
              </a:ext>
            </a:extLst>
          </p:cNvPr>
          <p:cNvCxnSpPr>
            <a:cxnSpLocks/>
          </p:cNvCxnSpPr>
          <p:nvPr userDrawn="1"/>
        </p:nvCxnSpPr>
        <p:spPr>
          <a:xfrm>
            <a:off x="417443" y="5543631"/>
            <a:ext cx="0" cy="581172"/>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building, drawing&#10;&#10;Description automatically generated">
            <a:extLst>
              <a:ext uri="{FF2B5EF4-FFF2-40B4-BE49-F238E27FC236}">
                <a16:creationId xmlns:a16="http://schemas.microsoft.com/office/drawing/2014/main" id="{65F417A8-5A56-C049-844F-E82873A7721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5937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5_Section Divider slid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F3C97BB-9939-B347-8FA3-7462E2FE43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56230" y="0"/>
            <a:ext cx="6835769" cy="6858000"/>
          </a:xfrm>
          <a:prstGeom prst="rect">
            <a:avLst/>
          </a:prstGeom>
        </p:spPr>
      </p:pic>
      <p:sp>
        <p:nvSpPr>
          <p:cNvPr id="12" name="TextBox 20">
            <a:extLst>
              <a:ext uri="{FF2B5EF4-FFF2-40B4-BE49-F238E27FC236}">
                <a16:creationId xmlns:a16="http://schemas.microsoft.com/office/drawing/2014/main" id="{714AEDC0-A33B-F940-A840-6EE803459EFF}"/>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1"/>
                </a:solidFill>
              </a:rPr>
              <a:t>© 2024 Arm</a:t>
            </a:r>
            <a:endParaRPr lang="en-US" altLang="en-US" sz="1000" dirty="0">
              <a:solidFill>
                <a:schemeClr val="bg1"/>
              </a:solidFill>
            </a:endParaRPr>
          </a:p>
        </p:txBody>
      </p:sp>
      <p:sp>
        <p:nvSpPr>
          <p:cNvPr id="13" name="Title 1">
            <a:extLst>
              <a:ext uri="{FF2B5EF4-FFF2-40B4-BE49-F238E27FC236}">
                <a16:creationId xmlns:a16="http://schemas.microsoft.com/office/drawing/2014/main" id="{F460B914-698E-8E44-851B-26EF10C37B73}"/>
              </a:ext>
            </a:extLst>
          </p:cNvPr>
          <p:cNvSpPr>
            <a:spLocks noGrp="1"/>
          </p:cNvSpPr>
          <p:nvPr>
            <p:ph type="title" hasCustomPrompt="1"/>
          </p:nvPr>
        </p:nvSpPr>
        <p:spPr>
          <a:xfrm>
            <a:off x="598625" y="1814735"/>
            <a:ext cx="6192840" cy="2574186"/>
          </a:xfrm>
        </p:spPr>
        <p:txBody>
          <a:bodyPr anchor="t" anchorCtr="0"/>
          <a:lstStyle>
            <a:lvl1pPr algn="l">
              <a:lnSpc>
                <a:spcPct val="85000"/>
              </a:lnSpc>
              <a:defRPr sz="5000" b="0" spc="-100" baseline="0">
                <a:solidFill>
                  <a:schemeClr val="bg1"/>
                </a:solidFill>
              </a:defRPr>
            </a:lvl1pPr>
          </a:lstStyle>
          <a:p>
            <a:r>
              <a:rPr lang="en-US" dirty="0"/>
              <a:t>Click to Edit </a:t>
            </a:r>
            <a:br>
              <a:rPr lang="en-US" dirty="0"/>
            </a:br>
            <a:r>
              <a:rPr lang="en-US" dirty="0"/>
              <a:t>Title Style</a:t>
            </a:r>
            <a:br>
              <a:rPr lang="en-US" dirty="0"/>
            </a:br>
            <a:r>
              <a:rPr lang="en-US" dirty="0"/>
              <a:t>Line 3</a:t>
            </a:r>
            <a:br>
              <a:rPr lang="en-US" dirty="0"/>
            </a:br>
            <a:r>
              <a:rPr lang="en-US" dirty="0"/>
              <a:t>Line 4</a:t>
            </a:r>
          </a:p>
        </p:txBody>
      </p:sp>
      <p:sp>
        <p:nvSpPr>
          <p:cNvPr id="14" name="Subtitle 2">
            <a:extLst>
              <a:ext uri="{FF2B5EF4-FFF2-40B4-BE49-F238E27FC236}">
                <a16:creationId xmlns:a16="http://schemas.microsoft.com/office/drawing/2014/main" id="{1139BE0C-30D8-5E4A-AADA-9C76A8138DEF}"/>
              </a:ext>
            </a:extLst>
          </p:cNvPr>
          <p:cNvSpPr>
            <a:spLocks noGrp="1"/>
          </p:cNvSpPr>
          <p:nvPr>
            <p:ph type="subTitle" idx="1" hasCustomPrompt="1"/>
          </p:nvPr>
        </p:nvSpPr>
        <p:spPr>
          <a:xfrm>
            <a:off x="598624" y="4403724"/>
            <a:ext cx="6192840" cy="702444"/>
          </a:xfrm>
        </p:spPr>
        <p:txBody>
          <a:bodyPr/>
          <a:lstStyle>
            <a:lvl1pPr marL="0" marR="0" indent="0" algn="l"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64E8E06-C0AC-F149-A17F-960EB7414B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8624" y="520518"/>
            <a:ext cx="1700213" cy="530640"/>
          </a:xfrm>
          <a:prstGeom prst="rect">
            <a:avLst/>
          </a:prstGeom>
        </p:spPr>
      </p:pic>
    </p:spTree>
    <p:extLst>
      <p:ext uri="{BB962C8B-B14F-4D97-AF65-F5344CB8AC3E}">
        <p14:creationId xmlns:p14="http://schemas.microsoft.com/office/powerpoint/2010/main" val="10955753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5.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dirty="0"/>
              <a:t>Click to edit title style</a:t>
            </a:r>
          </a:p>
        </p:txBody>
      </p:sp>
      <p:sp>
        <p:nvSpPr>
          <p:cNvPr id="1029" name="TextBox 26"/>
          <p:cNvSpPr txBox="1">
            <a:spLocks noChangeArrowheads="1"/>
          </p:cNvSpPr>
          <p:nvPr userDrawn="1"/>
        </p:nvSpPr>
        <p:spPr bwMode="auto">
          <a:xfrm>
            <a:off x="317949"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20">
            <a:extLst>
              <a:ext uri="{FF2B5EF4-FFF2-40B4-BE49-F238E27FC236}">
                <a16:creationId xmlns:a16="http://schemas.microsoft.com/office/drawing/2014/main" id="{A9403B94-AAAF-AB46-B38A-95D16DABD524}"/>
              </a:ext>
            </a:extLst>
          </p:cNvPr>
          <p:cNvSpPr txBox="1">
            <a:spLocks noChangeArrowheads="1"/>
          </p:cNvSpPr>
          <p:nvPr userDrawn="1"/>
        </p:nvSpPr>
        <p:spPr bwMode="auto">
          <a:xfrm>
            <a:off x="598624"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accent6"/>
                </a:solidFill>
              </a:rPr>
              <a:t>© 2024 Arm</a:t>
            </a:r>
            <a:endParaRPr lang="en-US" altLang="en-US" sz="1000" dirty="0">
              <a:solidFill>
                <a:schemeClr val="accent6"/>
              </a:solidFill>
            </a:endParaRPr>
          </a:p>
        </p:txBody>
      </p:sp>
      <p:pic>
        <p:nvPicPr>
          <p:cNvPr id="5" name="Picture 4" descr="A picture containing clock, meter&#10;&#10;Description automatically generated">
            <a:extLst>
              <a:ext uri="{FF2B5EF4-FFF2-40B4-BE49-F238E27FC236}">
                <a16:creationId xmlns:a16="http://schemas.microsoft.com/office/drawing/2014/main" id="{970F2EF9-EE0C-275D-DB99-812522D98880}"/>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20" r:id="rId1"/>
    <p:sldLayoutId id="2147485567" r:id="rId2"/>
    <p:sldLayoutId id="2147485516" r:id="rId3"/>
    <p:sldLayoutId id="2147485517" r:id="rId4"/>
    <p:sldLayoutId id="2147485551" r:id="rId5"/>
    <p:sldLayoutId id="2147485519" r:id="rId6"/>
    <p:sldLayoutId id="2147485531" r:id="rId7"/>
    <p:sldLayoutId id="2147485552" r:id="rId8"/>
    <p:sldLayoutId id="2147485540" r:id="rId9"/>
    <p:sldLayoutId id="2147485539" r:id="rId10"/>
    <p:sldLayoutId id="2147485541" r:id="rId11"/>
    <p:sldLayoutId id="2147485556" r:id="rId12"/>
    <p:sldLayoutId id="2147485436" r:id="rId13"/>
    <p:sldLayoutId id="2147485523" r:id="rId14"/>
    <p:sldLayoutId id="2147485557" r:id="rId15"/>
    <p:sldLayoutId id="2147485525" r:id="rId16"/>
    <p:sldLayoutId id="2147485524" r:id="rId17"/>
    <p:sldLayoutId id="2147485510" r:id="rId18"/>
    <p:sldLayoutId id="2147485558" r:id="rId19"/>
    <p:sldLayoutId id="2147485438" r:id="rId20"/>
    <p:sldLayoutId id="2147485536" r:id="rId21"/>
    <p:sldLayoutId id="2147485535" r:id="rId22"/>
    <p:sldLayoutId id="2147485559" r:id="rId23"/>
    <p:sldLayoutId id="2147485538" r:id="rId24"/>
    <p:sldLayoutId id="2147485440" r:id="rId25"/>
    <p:sldLayoutId id="2147485441" r:id="rId26"/>
    <p:sldLayoutId id="2147485442" r:id="rId27"/>
    <p:sldLayoutId id="2147485443" r:id="rId28"/>
    <p:sldLayoutId id="2147485444" r:id="rId29"/>
    <p:sldLayoutId id="2147485445" r:id="rId30"/>
    <p:sldLayoutId id="2147485446" r:id="rId31"/>
    <p:sldLayoutId id="2147485447" r:id="rId32"/>
    <p:sldLayoutId id="2147485448" r:id="rId33"/>
    <p:sldLayoutId id="2147485449" r:id="rId34"/>
    <p:sldLayoutId id="2147485450" r:id="rId35"/>
    <p:sldLayoutId id="2147485452" r:id="rId36"/>
    <p:sldLayoutId id="2147485512" r:id="rId37"/>
    <p:sldLayoutId id="2147485560" r:id="rId38"/>
    <p:sldLayoutId id="2147485526" r:id="rId39"/>
    <p:sldLayoutId id="2147485527" r:id="rId40"/>
    <p:sldLayoutId id="2147485561" r:id="rId41"/>
    <p:sldLayoutId id="2147485453" r:id="rId42"/>
    <p:sldLayoutId id="2147485513" r:id="rId43"/>
    <p:sldLayoutId id="2147485562" r:id="rId44"/>
    <p:sldLayoutId id="2147485528" r:id="rId45"/>
    <p:sldLayoutId id="2147485529" r:id="rId46"/>
    <p:sldLayoutId id="2147485563" r:id="rId47"/>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Tx/>
        <a:buBlip>
          <a:blip r:embed="rId50">
            <a:extLst>
              <a:ext uri="{96DAC541-7B7A-43D3-8B79-37D633B846F1}">
                <asvg:svgBlip xmlns:asvg="http://schemas.microsoft.com/office/drawing/2016/SVG/main" r:embed="rId51"/>
              </a:ext>
            </a:extLst>
          </a:blip>
        </a:buBlip>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Tx/>
        <a:buBlip>
          <a:blip r:embed="rId52">
            <a:extLst>
              <a:ext uri="{96DAC541-7B7A-43D3-8B79-37D633B846F1}">
                <asvg:svgBlip xmlns:asvg="http://schemas.microsoft.com/office/drawing/2016/SVG/main" r:embed="rId53"/>
              </a:ext>
            </a:extLst>
          </a:blip>
        </a:buBlip>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svg"/><Relationship Id="rId11" Type="http://schemas.openxmlformats.org/officeDocument/2006/relationships/image" Target="../media/image37.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svg"/><Relationship Id="rId5" Type="http://schemas.openxmlformats.org/officeDocument/2006/relationships/image" Target="../media/image44.png"/><Relationship Id="rId10" Type="http://schemas.openxmlformats.org/officeDocument/2006/relationships/image" Target="../media/image4.png"/><Relationship Id="rId4" Type="http://schemas.openxmlformats.org/officeDocument/2006/relationships/image" Target="../media/image43.png"/><Relationship Id="rId9"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6.png"/><Relationship Id="rId7" Type="http://schemas.openxmlformats.org/officeDocument/2006/relationships/image" Target="../media/image3.sv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png"/><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31B8A2-8C62-BA0F-F4EF-D217FE113E5C}"/>
              </a:ext>
            </a:extLst>
          </p:cNvPr>
          <p:cNvSpPr>
            <a:spLocks noGrp="1"/>
          </p:cNvSpPr>
          <p:nvPr>
            <p:ph type="body" sz="quarter" idx="12"/>
          </p:nvPr>
        </p:nvSpPr>
        <p:spPr/>
        <p:txBody>
          <a:bodyPr/>
          <a:lstStyle/>
          <a:p>
            <a:r>
              <a:rPr lang="en-US" dirty="0"/>
              <a:t>Olver Grainge</a:t>
            </a:r>
          </a:p>
        </p:txBody>
      </p:sp>
      <p:sp>
        <p:nvSpPr>
          <p:cNvPr id="3" name="Text Placeholder 2">
            <a:extLst>
              <a:ext uri="{FF2B5EF4-FFF2-40B4-BE49-F238E27FC236}">
                <a16:creationId xmlns:a16="http://schemas.microsoft.com/office/drawing/2014/main" id="{5A36CC20-1BF1-03E9-8D92-2B8E82409773}"/>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520D2ABF-0C21-8E8F-D35B-2BB6B5E7981C}"/>
              </a:ext>
            </a:extLst>
          </p:cNvPr>
          <p:cNvSpPr>
            <a:spLocks noGrp="1"/>
          </p:cNvSpPr>
          <p:nvPr>
            <p:ph type="title"/>
          </p:nvPr>
        </p:nvSpPr>
        <p:spPr/>
        <p:txBody>
          <a:bodyPr/>
          <a:lstStyle/>
          <a:p>
            <a:r>
              <a:rPr lang="en-GB" altLang="en-US" dirty="0"/>
              <a:t>Generative AI Models </a:t>
            </a:r>
            <a:r>
              <a:rPr lang="en-US" dirty="0"/>
              <a:t>(</a:t>
            </a:r>
            <a:r>
              <a:rPr lang="en-US"/>
              <a:t>Chapter 2)</a:t>
            </a:r>
            <a:endParaRPr lang="en-US" dirty="0"/>
          </a:p>
        </p:txBody>
      </p:sp>
      <p:sp>
        <p:nvSpPr>
          <p:cNvPr id="5" name="Subtitle 4">
            <a:extLst>
              <a:ext uri="{FF2B5EF4-FFF2-40B4-BE49-F238E27FC236}">
                <a16:creationId xmlns:a16="http://schemas.microsoft.com/office/drawing/2014/main" id="{720D84C9-8EF3-C4BC-7CD8-E0F19C12DFC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9533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1827-582B-F817-A2BF-6AE9A4AF9CE1}"/>
              </a:ext>
            </a:extLst>
          </p:cNvPr>
          <p:cNvSpPr>
            <a:spLocks noGrp="1"/>
          </p:cNvSpPr>
          <p:nvPr>
            <p:ph type="title"/>
          </p:nvPr>
        </p:nvSpPr>
        <p:spPr/>
        <p:txBody>
          <a:bodyPr/>
          <a:lstStyle/>
          <a:p>
            <a:r>
              <a:rPr lang="en-US" dirty="0"/>
              <a:t>Feedforward Networks</a:t>
            </a:r>
          </a:p>
        </p:txBody>
      </p:sp>
      <p:sp>
        <p:nvSpPr>
          <p:cNvPr id="3" name="Content Placeholder 2">
            <a:extLst>
              <a:ext uri="{FF2B5EF4-FFF2-40B4-BE49-F238E27FC236}">
                <a16:creationId xmlns:a16="http://schemas.microsoft.com/office/drawing/2014/main" id="{B430DFCD-E87A-3623-A92A-98EC2FE392D0}"/>
              </a:ext>
            </a:extLst>
          </p:cNvPr>
          <p:cNvSpPr>
            <a:spLocks noGrp="1"/>
          </p:cNvSpPr>
          <p:nvPr>
            <p:ph idx="1"/>
          </p:nvPr>
        </p:nvSpPr>
        <p:spPr>
          <a:xfrm>
            <a:off x="479425" y="1509816"/>
            <a:ext cx="11384625" cy="4948335"/>
          </a:xfrm>
        </p:spPr>
        <p:txBody>
          <a:bodyPr/>
          <a:lstStyle/>
          <a:p>
            <a:r>
              <a:rPr lang="en-US" b="1" dirty="0"/>
              <a:t>Purpose: </a:t>
            </a:r>
            <a:r>
              <a:rPr lang="en-US" dirty="0"/>
              <a:t>Feed Forward Networks (FFN) introduce non-linearity and enhance feature learning in transformers by processing token-wise representations independently. In transformers it is common to use a </a:t>
            </a:r>
            <a:r>
              <a:rPr lang="en-US" dirty="0" err="1"/>
              <a:t>GeLU</a:t>
            </a:r>
            <a:r>
              <a:rPr lang="en-US" dirty="0"/>
              <a:t> activation (smooth version of </a:t>
            </a:r>
            <a:r>
              <a:rPr lang="en-US" dirty="0" err="1"/>
              <a:t>ReLU</a:t>
            </a:r>
            <a:r>
              <a:rPr lang="en-US" dirty="0"/>
              <a:t>)</a:t>
            </a:r>
          </a:p>
          <a:p>
            <a:endParaRPr lang="en-US" dirty="0"/>
          </a:p>
          <a:p>
            <a:r>
              <a:rPr lang="en-US" b="1" dirty="0"/>
              <a:t>Mathematical Formulation </a:t>
            </a:r>
          </a:p>
          <a:p>
            <a:endParaRPr lang="en-US" b="1" dirty="0"/>
          </a:p>
          <a:p>
            <a:endParaRPr lang="en-US" b="1" dirty="0"/>
          </a:p>
          <a:p>
            <a:endParaRPr lang="en-US" b="1" dirty="0"/>
          </a:p>
          <a:p>
            <a:r>
              <a:rPr lang="en-US" b="1" dirty="0"/>
              <a:t>Key Properties: </a:t>
            </a:r>
          </a:p>
          <a:p>
            <a:pPr lvl="1"/>
            <a:r>
              <a:rPr lang="en-US" b="1" dirty="0"/>
              <a:t>Enhances Feature Learning: </a:t>
            </a:r>
            <a:r>
              <a:rPr lang="en-US" dirty="0"/>
              <a:t>Learns hierarchical features beyond self-attention .</a:t>
            </a:r>
          </a:p>
          <a:p>
            <a:pPr lvl="1"/>
            <a:r>
              <a:rPr lang="en-US" b="1" dirty="0"/>
              <a:t>Computationally Efficient: </a:t>
            </a:r>
            <a:r>
              <a:rPr lang="en-US" dirty="0"/>
              <a:t>Operates independently on each positions, enabling parallelism.</a:t>
            </a:r>
          </a:p>
          <a:p>
            <a:pPr lvl="1"/>
            <a:r>
              <a:rPr lang="en-US" b="1" dirty="0"/>
              <a:t>Layer-wise Independence: </a:t>
            </a:r>
            <a:r>
              <a:rPr lang="en-US" dirty="0"/>
              <a:t>Processes each token separately without mixing contextual information. </a:t>
            </a:r>
          </a:p>
          <a:p>
            <a:pPr lvl="1"/>
            <a:endParaRPr lang="en-US" b="1" dirty="0"/>
          </a:p>
          <a:p>
            <a:pPr lvl="1"/>
            <a:endParaRPr lang="en-US" dirty="0"/>
          </a:p>
        </p:txBody>
      </p:sp>
      <p:pic>
        <p:nvPicPr>
          <p:cNvPr id="6" name="Picture 5">
            <a:extLst>
              <a:ext uri="{FF2B5EF4-FFF2-40B4-BE49-F238E27FC236}">
                <a16:creationId xmlns:a16="http://schemas.microsoft.com/office/drawing/2014/main" id="{4DF25E5F-1E21-2F13-1088-77ECBB2B2063}"/>
              </a:ext>
            </a:extLst>
          </p:cNvPr>
          <p:cNvPicPr>
            <a:picLocks noChangeAspect="1"/>
          </p:cNvPicPr>
          <p:nvPr/>
        </p:nvPicPr>
        <p:blipFill>
          <a:blip r:embed="rId3"/>
          <a:stretch>
            <a:fillRect/>
          </a:stretch>
        </p:blipFill>
        <p:spPr>
          <a:xfrm>
            <a:off x="3051706" y="3698233"/>
            <a:ext cx="5676900" cy="571500"/>
          </a:xfrm>
          <a:prstGeom prst="rect">
            <a:avLst/>
          </a:prstGeom>
        </p:spPr>
      </p:pic>
      <p:pic>
        <p:nvPicPr>
          <p:cNvPr id="7" name="Picture 6">
            <a:extLst>
              <a:ext uri="{FF2B5EF4-FFF2-40B4-BE49-F238E27FC236}">
                <a16:creationId xmlns:a16="http://schemas.microsoft.com/office/drawing/2014/main" id="{13F0E96B-1ED3-E8A7-0B98-115932935382}"/>
              </a:ext>
            </a:extLst>
          </p:cNvPr>
          <p:cNvPicPr>
            <a:picLocks noChangeAspect="1"/>
          </p:cNvPicPr>
          <p:nvPr/>
        </p:nvPicPr>
        <p:blipFill>
          <a:blip r:embed="rId4"/>
          <a:stretch>
            <a:fillRect/>
          </a:stretch>
        </p:blipFill>
        <p:spPr>
          <a:xfrm>
            <a:off x="7955280" y="143580"/>
            <a:ext cx="4027288" cy="7704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2628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4964-0421-8039-7FF1-FA2AF895AB91}"/>
              </a:ext>
            </a:extLst>
          </p:cNvPr>
          <p:cNvSpPr>
            <a:spLocks noGrp="1"/>
          </p:cNvSpPr>
          <p:nvPr>
            <p:ph type="title"/>
          </p:nvPr>
        </p:nvSpPr>
        <p:spPr/>
        <p:txBody>
          <a:bodyPr/>
          <a:lstStyle/>
          <a:p>
            <a:r>
              <a:rPr lang="en-US" dirty="0"/>
              <a:t>Positional Encodings</a:t>
            </a:r>
          </a:p>
        </p:txBody>
      </p:sp>
      <p:sp>
        <p:nvSpPr>
          <p:cNvPr id="3" name="Content Placeholder 2">
            <a:extLst>
              <a:ext uri="{FF2B5EF4-FFF2-40B4-BE49-F238E27FC236}">
                <a16:creationId xmlns:a16="http://schemas.microsoft.com/office/drawing/2014/main" id="{7E08DF3D-2C3B-A049-C512-7629229E4FC1}"/>
              </a:ext>
            </a:extLst>
          </p:cNvPr>
          <p:cNvSpPr>
            <a:spLocks noGrp="1"/>
          </p:cNvSpPr>
          <p:nvPr>
            <p:ph idx="1"/>
          </p:nvPr>
        </p:nvSpPr>
        <p:spPr/>
        <p:txBody>
          <a:bodyPr/>
          <a:lstStyle/>
          <a:p>
            <a:r>
              <a:rPr lang="en-US" b="1" dirty="0"/>
              <a:t>Why Positional Encodings? </a:t>
            </a:r>
          </a:p>
          <a:p>
            <a:pPr lvl="1"/>
            <a:r>
              <a:rPr lang="en-US" dirty="0"/>
              <a:t>Transformers lack inherent sequence order information (unlike RNNs) </a:t>
            </a:r>
          </a:p>
          <a:p>
            <a:pPr lvl="1"/>
            <a:r>
              <a:rPr lang="en-US" dirty="0"/>
              <a:t>Positional Encodings introduce order awareness into self-attention </a:t>
            </a:r>
          </a:p>
          <a:p>
            <a:pPr lvl="1"/>
            <a:endParaRPr lang="en-US" dirty="0"/>
          </a:p>
          <a:p>
            <a:r>
              <a:rPr lang="en-US" b="1" dirty="0"/>
              <a:t>Mathematical Formulation</a:t>
            </a:r>
            <a:r>
              <a:rPr lang="en-US" dirty="0"/>
              <a:t>: </a:t>
            </a:r>
          </a:p>
          <a:p>
            <a:endParaRPr lang="en-US" dirty="0"/>
          </a:p>
          <a:p>
            <a:endParaRPr lang="en-US" dirty="0"/>
          </a:p>
          <a:p>
            <a:endParaRPr lang="en-US" dirty="0"/>
          </a:p>
          <a:p>
            <a:r>
              <a:rPr lang="en-US" b="1" dirty="0"/>
              <a:t>Key Properties: </a:t>
            </a:r>
          </a:p>
          <a:p>
            <a:pPr lvl="1"/>
            <a:r>
              <a:rPr lang="en-US" b="1" dirty="0"/>
              <a:t>Encodes Relative and Absolute Positioning</a:t>
            </a:r>
            <a:r>
              <a:rPr lang="en-US" dirty="0"/>
              <a:t>: Captures long-range dependencies. </a:t>
            </a:r>
          </a:p>
          <a:p>
            <a:pPr lvl="1"/>
            <a:r>
              <a:rPr lang="en-US" b="1" dirty="0"/>
              <a:t>Smooth Variations Across Positions</a:t>
            </a:r>
            <a:r>
              <a:rPr lang="en-US" dirty="0"/>
              <a:t>: Enables generalization to unseen sequences.</a:t>
            </a:r>
          </a:p>
          <a:p>
            <a:pPr lvl="1"/>
            <a:r>
              <a:rPr lang="en-US" b="1" dirty="0"/>
              <a:t>No Additional Parameters</a:t>
            </a:r>
            <a:r>
              <a:rPr lang="en-US" dirty="0"/>
              <a:t>: Fixed function, does not require training.</a:t>
            </a:r>
          </a:p>
          <a:p>
            <a:pPr lvl="1"/>
            <a:endParaRPr lang="en-US" dirty="0"/>
          </a:p>
          <a:p>
            <a:pPr lvl="1"/>
            <a:endParaRPr lang="en-US" dirty="0"/>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91336564-EB67-FFA0-3D9C-8334FB3B59AA}"/>
              </a:ext>
            </a:extLst>
          </p:cNvPr>
          <p:cNvPicPr>
            <a:picLocks noChangeAspect="1"/>
          </p:cNvPicPr>
          <p:nvPr/>
        </p:nvPicPr>
        <p:blipFill>
          <a:blip r:embed="rId3"/>
          <a:stretch>
            <a:fillRect/>
          </a:stretch>
        </p:blipFill>
        <p:spPr>
          <a:xfrm>
            <a:off x="2209800" y="2949169"/>
            <a:ext cx="7772400" cy="959662"/>
          </a:xfrm>
          <a:prstGeom prst="rect">
            <a:avLst/>
          </a:prstGeom>
        </p:spPr>
      </p:pic>
      <p:pic>
        <p:nvPicPr>
          <p:cNvPr id="5" name="Picture 4">
            <a:extLst>
              <a:ext uri="{FF2B5EF4-FFF2-40B4-BE49-F238E27FC236}">
                <a16:creationId xmlns:a16="http://schemas.microsoft.com/office/drawing/2014/main" id="{302B1E05-0298-49FF-168B-4C92DB06CC88}"/>
              </a:ext>
            </a:extLst>
          </p:cNvPr>
          <p:cNvPicPr>
            <a:picLocks noChangeAspect="1"/>
          </p:cNvPicPr>
          <p:nvPr/>
        </p:nvPicPr>
        <p:blipFill>
          <a:blip r:embed="rId4"/>
          <a:stretch>
            <a:fillRect/>
          </a:stretch>
        </p:blipFill>
        <p:spPr>
          <a:xfrm>
            <a:off x="8160151" y="229332"/>
            <a:ext cx="3552423" cy="113031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5127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C7ED-0883-DBF6-7C2C-65EC36F6A888}"/>
              </a:ext>
            </a:extLst>
          </p:cNvPr>
          <p:cNvSpPr>
            <a:spLocks noGrp="1"/>
          </p:cNvSpPr>
          <p:nvPr>
            <p:ph type="title"/>
          </p:nvPr>
        </p:nvSpPr>
        <p:spPr/>
        <p:txBody>
          <a:bodyPr/>
          <a:lstStyle/>
          <a:p>
            <a:r>
              <a:rPr lang="en-US" dirty="0"/>
              <a:t>Natural Language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D2CFD5-CC43-127B-8F6E-8EC8B622A166}"/>
                  </a:ext>
                </a:extLst>
              </p:cNvPr>
              <p:cNvSpPr>
                <a:spLocks noGrp="1"/>
              </p:cNvSpPr>
              <p:nvPr>
                <p:ph idx="1"/>
              </p:nvPr>
            </p:nvSpPr>
            <p:spPr>
              <a:xfrm>
                <a:off x="479425" y="1171111"/>
                <a:ext cx="7449233" cy="4948335"/>
              </a:xfrm>
            </p:spPr>
            <p:txBody>
              <a:bodyPr/>
              <a:lstStyle/>
              <a:p>
                <a:r>
                  <a:rPr lang="en-US" dirty="0"/>
                  <a:t>We have now covered the important parts of the </a:t>
                </a:r>
                <a:r>
                  <a:rPr lang="en-US" b="1" dirty="0"/>
                  <a:t>transformer</a:t>
                </a:r>
                <a:r>
                  <a:rPr lang="en-US" dirty="0"/>
                  <a:t> architecture. </a:t>
                </a:r>
              </a:p>
              <a:p>
                <a:pPr marL="0" indent="0">
                  <a:buNone/>
                </a:pPr>
                <a:endParaRPr lang="en-US" dirty="0"/>
              </a:p>
              <a:p>
                <a:r>
                  <a:rPr lang="en-US" dirty="0"/>
                  <a:t>How can we use it as an LLM ? </a:t>
                </a:r>
              </a:p>
              <a:p>
                <a:pPr lvl="1"/>
                <a:r>
                  <a:rPr lang="en-US" dirty="0"/>
                  <a:t>Decoder only models. </a:t>
                </a:r>
              </a:p>
              <a:p>
                <a:pPr lvl="1"/>
                <a:r>
                  <a:rPr lang="en-US" dirty="0"/>
                  <a:t>Tokenization: (converting text to tokens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dirty="0"/>
                  <a:t>)</a:t>
                </a:r>
                <a:endParaRPr lang="en-US" dirty="0"/>
              </a:p>
              <a:p>
                <a:pPr lvl="1"/>
                <a:r>
                  <a:rPr lang="en-US" dirty="0"/>
                  <a:t>Training: </a:t>
                </a:r>
              </a:p>
              <a:p>
                <a:pPr lvl="2"/>
                <a:r>
                  <a:rPr lang="en-US" dirty="0"/>
                  <a:t>Pre-training </a:t>
                </a:r>
              </a:p>
              <a:p>
                <a:pPr lvl="2"/>
                <a:r>
                  <a:rPr lang="en-US" dirty="0"/>
                  <a:t>Supervised Finetuning </a:t>
                </a:r>
              </a:p>
              <a:p>
                <a:pPr lvl="2"/>
                <a:r>
                  <a:rPr lang="en-US" dirty="0"/>
                  <a:t>Reinforcement Learning from Human feedback</a:t>
                </a:r>
              </a:p>
              <a:p>
                <a:pPr lvl="1"/>
                <a:r>
                  <a:rPr lang="en-US" dirty="0"/>
                  <a:t>Generation: </a:t>
                </a:r>
              </a:p>
              <a:p>
                <a:pPr lvl="2"/>
                <a:r>
                  <a:rPr lang="en-US" dirty="0"/>
                  <a:t>Prefill Stage </a:t>
                </a:r>
              </a:p>
              <a:p>
                <a:pPr lvl="2"/>
                <a:r>
                  <a:rPr lang="en-US" dirty="0"/>
                  <a:t>KV Cache </a:t>
                </a:r>
              </a:p>
              <a:p>
                <a:pPr lvl="2"/>
                <a:r>
                  <a:rPr lang="en-US" dirty="0"/>
                  <a:t>Decoding</a:t>
                </a:r>
              </a:p>
              <a:p>
                <a:pPr lvl="1"/>
                <a:endParaRPr lang="en-US" dirty="0"/>
              </a:p>
            </p:txBody>
          </p:sp>
        </mc:Choice>
        <mc:Fallback xmlns="">
          <p:sp>
            <p:nvSpPr>
              <p:cNvPr id="3" name="Content Placeholder 2">
                <a:extLst>
                  <a:ext uri="{FF2B5EF4-FFF2-40B4-BE49-F238E27FC236}">
                    <a16:creationId xmlns:a16="http://schemas.microsoft.com/office/drawing/2014/main" id="{4ED2CFD5-CC43-127B-8F6E-8EC8B622A166}"/>
                  </a:ext>
                </a:extLst>
              </p:cNvPr>
              <p:cNvSpPr>
                <a:spLocks noGrp="1" noRot="1" noChangeAspect="1" noMove="1" noResize="1" noEditPoints="1" noAdjustHandles="1" noChangeArrowheads="1" noChangeShapeType="1" noTextEdit="1"/>
              </p:cNvSpPr>
              <p:nvPr>
                <p:ph idx="1"/>
              </p:nvPr>
            </p:nvSpPr>
            <p:spPr>
              <a:xfrm>
                <a:off x="479425" y="1171111"/>
                <a:ext cx="7449233" cy="4948335"/>
              </a:xfrm>
              <a:blipFill>
                <a:blip r:embed="rId3"/>
                <a:stretch>
                  <a:fillRect t="-20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9A66734-F473-52F4-C29B-DF7D5A703479}"/>
              </a:ext>
            </a:extLst>
          </p:cNvPr>
          <p:cNvPicPr>
            <a:picLocks noChangeAspect="1"/>
          </p:cNvPicPr>
          <p:nvPr/>
        </p:nvPicPr>
        <p:blipFill>
          <a:blip r:embed="rId4"/>
          <a:stretch>
            <a:fillRect/>
          </a:stretch>
        </p:blipFill>
        <p:spPr>
          <a:xfrm>
            <a:off x="7211103" y="142980"/>
            <a:ext cx="4150274" cy="5865541"/>
          </a:xfrm>
          <a:prstGeom prst="rect">
            <a:avLst/>
          </a:prstGeom>
        </p:spPr>
      </p:pic>
      <p:sp>
        <p:nvSpPr>
          <p:cNvPr id="7" name="TextBox 6">
            <a:extLst>
              <a:ext uri="{FF2B5EF4-FFF2-40B4-BE49-F238E27FC236}">
                <a16:creationId xmlns:a16="http://schemas.microsoft.com/office/drawing/2014/main" id="{3BC0D7CA-59E8-82F6-02A8-350F668E85B1}"/>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409981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2D3C-2589-3221-D303-E3E9B6C1A2CC}"/>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650F8D87-9778-4490-CEBD-171B36966DAA}"/>
              </a:ext>
            </a:extLst>
          </p:cNvPr>
          <p:cNvSpPr>
            <a:spLocks noGrp="1"/>
          </p:cNvSpPr>
          <p:nvPr>
            <p:ph idx="1"/>
          </p:nvPr>
        </p:nvSpPr>
        <p:spPr>
          <a:xfrm>
            <a:off x="479425" y="1032216"/>
            <a:ext cx="11233150" cy="1583664"/>
          </a:xfrm>
        </p:spPr>
        <p:txBody>
          <a:bodyPr/>
          <a:lstStyle/>
          <a:p>
            <a:r>
              <a:rPr lang="en-US" dirty="0"/>
              <a:t>The process of converting text, into sequences of embeddings. </a:t>
            </a:r>
          </a:p>
          <a:p>
            <a:pPr lvl="1"/>
            <a:endParaRPr lang="en-US" dirty="0"/>
          </a:p>
          <a:p>
            <a:pPr marL="506095" lvl="1" indent="0">
              <a:buNone/>
            </a:pPr>
            <a:r>
              <a:rPr lang="en-US" dirty="0"/>
              <a:t>                      ”The hare jumped over … fox”      -&gt; </a:t>
            </a:r>
          </a:p>
          <a:p>
            <a:pPr marL="506095" lvl="1" indent="0">
              <a:buNone/>
            </a:pPr>
            <a:endParaRPr lang="en-US" dirty="0"/>
          </a:p>
          <a:p>
            <a:pPr lvl="1"/>
            <a:endParaRPr lang="en-US" dirty="0"/>
          </a:p>
          <a:p>
            <a:pPr lvl="1"/>
            <a:endParaRPr lang="en-US" dirty="0"/>
          </a:p>
          <a:p>
            <a:pPr marL="506095" lvl="1" indent="0">
              <a:buNone/>
            </a:pPr>
            <a:r>
              <a:rPr lang="en-US" dirty="0"/>
              <a:t>                  </a:t>
            </a:r>
          </a:p>
        </p:txBody>
      </p:sp>
      <p:pic>
        <p:nvPicPr>
          <p:cNvPr id="4" name="Picture 3">
            <a:extLst>
              <a:ext uri="{FF2B5EF4-FFF2-40B4-BE49-F238E27FC236}">
                <a16:creationId xmlns:a16="http://schemas.microsoft.com/office/drawing/2014/main" id="{37FF0062-577F-42ED-17B4-C5AF1EFA71A7}"/>
              </a:ext>
            </a:extLst>
          </p:cNvPr>
          <p:cNvPicPr>
            <a:picLocks noChangeAspect="1"/>
          </p:cNvPicPr>
          <p:nvPr/>
        </p:nvPicPr>
        <p:blipFill>
          <a:blip r:embed="rId3"/>
          <a:stretch>
            <a:fillRect/>
          </a:stretch>
        </p:blipFill>
        <p:spPr>
          <a:xfrm>
            <a:off x="6096000" y="1562780"/>
            <a:ext cx="2845807" cy="522535"/>
          </a:xfrm>
          <a:prstGeom prst="rect">
            <a:avLst/>
          </a:prstGeom>
        </p:spPr>
      </p:pic>
      <p:sp>
        <p:nvSpPr>
          <p:cNvPr id="5" name="Content Placeholder 2">
            <a:extLst>
              <a:ext uri="{FF2B5EF4-FFF2-40B4-BE49-F238E27FC236}">
                <a16:creationId xmlns:a16="http://schemas.microsoft.com/office/drawing/2014/main" id="{C06712D6-35EF-37FE-2048-FC16ACF8CFF7}"/>
              </a:ext>
            </a:extLst>
          </p:cNvPr>
          <p:cNvSpPr txBox="1">
            <a:spLocks/>
          </p:cNvSpPr>
          <p:nvPr/>
        </p:nvSpPr>
        <p:spPr>
          <a:xfrm>
            <a:off x="479425" y="2133842"/>
            <a:ext cx="11233150" cy="424790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b="1" dirty="0"/>
              <a:t>Types of Tokenization</a:t>
            </a:r>
            <a:r>
              <a:rPr lang="en-US" dirty="0"/>
              <a:t>: </a:t>
            </a:r>
          </a:p>
          <a:p>
            <a:pPr lvl="1"/>
            <a:r>
              <a:rPr lang="en-US" b="1" dirty="0"/>
              <a:t>Word-based Tokenization</a:t>
            </a:r>
            <a:r>
              <a:rPr lang="en-US" dirty="0"/>
              <a:t>: Splits text into words, but struggles with unseen words (e.g., "unhappiness" → ["unhappiness"], unknown word issue).</a:t>
            </a:r>
          </a:p>
          <a:p>
            <a:pPr lvl="1"/>
            <a:r>
              <a:rPr lang="en-US" dirty="0"/>
              <a:t> </a:t>
            </a:r>
            <a:r>
              <a:rPr lang="en-US" b="1" dirty="0"/>
              <a:t>Character-based Tokenization</a:t>
            </a:r>
            <a:r>
              <a:rPr lang="en-US" dirty="0"/>
              <a:t>: Splits text into characters, avoiding out-of-vocabulary (OOV) issues but increasing sequence length.</a:t>
            </a:r>
          </a:p>
          <a:p>
            <a:pPr lvl="1"/>
            <a:r>
              <a:rPr lang="en-US" b="1" dirty="0" err="1"/>
              <a:t>Subword</a:t>
            </a:r>
            <a:r>
              <a:rPr lang="en-US" b="1" dirty="0"/>
              <a:t> Tokenization</a:t>
            </a:r>
            <a:r>
              <a:rPr lang="en-US" dirty="0"/>
              <a:t>: Balances between word and character methods, allowing for efficient vocabulary usage (e.g., Byte-Pair Encoding, </a:t>
            </a:r>
            <a:r>
              <a:rPr lang="en-US" dirty="0" err="1"/>
              <a:t>WordPiece</a:t>
            </a:r>
            <a:r>
              <a:rPr lang="en-US" dirty="0"/>
              <a:t>, </a:t>
            </a:r>
            <a:r>
              <a:rPr lang="en-US" dirty="0" err="1"/>
              <a:t>SentencePiece</a:t>
            </a:r>
            <a:r>
              <a:rPr lang="en-US" dirty="0"/>
              <a:t>).</a:t>
            </a:r>
          </a:p>
          <a:p>
            <a:pPr marL="506095" lvl="1" indent="0">
              <a:buNone/>
            </a:pPr>
            <a:endParaRPr lang="en-US" dirty="0"/>
          </a:p>
          <a:p>
            <a:r>
              <a:rPr lang="en-US" b="1" dirty="0"/>
              <a:t>Encoding Process</a:t>
            </a:r>
            <a:r>
              <a:rPr lang="en-US" dirty="0"/>
              <a:t>:</a:t>
            </a:r>
          </a:p>
          <a:p>
            <a:pPr lvl="1"/>
            <a:r>
              <a:rPr lang="en-US" dirty="0"/>
              <a:t>Raw text input is normalized (e.g., lowercasing, removing special characters).</a:t>
            </a:r>
          </a:p>
          <a:p>
            <a:pPr lvl="1"/>
            <a:r>
              <a:rPr lang="en-US" dirty="0"/>
              <a:t>Tokenization algorithm splits text into meaningful units.</a:t>
            </a:r>
          </a:p>
          <a:p>
            <a:pPr lvl="1"/>
            <a:r>
              <a:rPr lang="en-US" dirty="0"/>
              <a:t>Each token is mapped to a unique integer index in the vocabulary.</a:t>
            </a:r>
          </a:p>
          <a:p>
            <a:pPr lvl="1"/>
            <a:r>
              <a:rPr lang="en-US" dirty="0"/>
              <a:t>Token indices are embedded into a continuous vector space for model input.</a:t>
            </a:r>
          </a:p>
          <a:p>
            <a:pPr lvl="1"/>
            <a:endParaRPr lang="en-US" dirty="0"/>
          </a:p>
          <a:p>
            <a:pPr lvl="1"/>
            <a:endParaRPr lang="en-US" dirty="0"/>
          </a:p>
          <a:p>
            <a:pPr lvl="1"/>
            <a:endParaRPr lang="en-US" dirty="0"/>
          </a:p>
          <a:p>
            <a:pPr marL="506095" lvl="1" indent="0">
              <a:buNone/>
            </a:pPr>
            <a:endParaRPr lang="en-US" dirty="0"/>
          </a:p>
          <a:p>
            <a:pPr lvl="1"/>
            <a:endParaRPr lang="en-US" dirty="0"/>
          </a:p>
          <a:p>
            <a:pPr marL="506095" lvl="1" indent="0">
              <a:buNone/>
            </a:pPr>
            <a:endParaRPr lang="en-US" dirty="0"/>
          </a:p>
          <a:p>
            <a:pPr lvl="1"/>
            <a:endParaRPr lang="en-US" dirty="0"/>
          </a:p>
        </p:txBody>
      </p:sp>
    </p:spTree>
    <p:extLst>
      <p:ext uri="{BB962C8B-B14F-4D97-AF65-F5344CB8AC3E}">
        <p14:creationId xmlns:p14="http://schemas.microsoft.com/office/powerpoint/2010/main" val="262898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B66-11C8-A395-C9F1-1FDBAC9DCFB2}"/>
              </a:ext>
            </a:extLst>
          </p:cNvPr>
          <p:cNvSpPr>
            <a:spLocks noGrp="1"/>
          </p:cNvSpPr>
          <p:nvPr>
            <p:ph type="title"/>
          </p:nvPr>
        </p:nvSpPr>
        <p:spPr/>
        <p:txBody>
          <a:bodyPr/>
          <a:lstStyle/>
          <a:p>
            <a:r>
              <a:rPr lang="en-US" dirty="0"/>
              <a:t>The Training Recipe (step 1: Pre-training)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C8AAAB-F38F-E302-5FF3-CD2B85318E4A}"/>
                  </a:ext>
                </a:extLst>
              </p:cNvPr>
              <p:cNvSpPr>
                <a:spLocks noGrp="1"/>
              </p:cNvSpPr>
              <p:nvPr>
                <p:ph idx="1"/>
              </p:nvPr>
            </p:nvSpPr>
            <p:spPr>
              <a:xfrm>
                <a:off x="479424" y="1069828"/>
                <a:ext cx="11233150" cy="4948335"/>
              </a:xfrm>
            </p:spPr>
            <p:txBody>
              <a:bodyPr/>
              <a:lstStyle/>
              <a:p>
                <a:r>
                  <a:rPr lang="en-US" b="1" dirty="0"/>
                  <a:t>Pretraining: Next Word Prediction </a:t>
                </a:r>
              </a:p>
              <a:p>
                <a:pPr lvl="1"/>
                <a:r>
                  <a:rPr lang="en-US" b="1" dirty="0"/>
                  <a:t>Objective: </a:t>
                </a:r>
                <a:r>
                  <a:rPr lang="en-US" dirty="0"/>
                  <a:t>Minimize cross-entropy loss for predicting the next token </a:t>
                </a:r>
              </a:p>
              <a:p>
                <a:pPr lvl="1"/>
                <a:endParaRPr lang="en-US" b="1" dirty="0"/>
              </a:p>
              <a:p>
                <a:pPr lvl="1"/>
                <a:r>
                  <a:rPr lang="en-US" b="1" dirty="0"/>
                  <a:t>Loss function: </a:t>
                </a:r>
              </a:p>
              <a:p>
                <a:pPr lvl="1"/>
                <a:endParaRPr lang="en-US" b="1" dirty="0"/>
              </a:p>
              <a:p>
                <a:pPr lvl="1"/>
                <a:endParaRPr lang="en-US" b="1" dirty="0"/>
              </a:p>
              <a:p>
                <a:pPr lvl="1"/>
                <a:endParaRPr lang="en-US" b="1" dirty="0"/>
              </a:p>
              <a:p>
                <a:pPr marL="634320" lvl="2" indent="0">
                  <a:buNone/>
                </a:pPr>
                <a:r>
                  <a:rPr lang="en-US" dirty="0"/>
                  <a:t>Where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is the target token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eqArr>
                          <m:eqArrPr>
                            <m:ctrlPr>
                              <a:rPr lang="en-GB" i="1" smtClean="0">
                                <a:latin typeface="Cambria Math" panose="02040503050406030204" pitchFamily="18" charset="0"/>
                              </a:rPr>
                            </m:ctrlPr>
                          </m:eqArrPr>
                          <m:e>
                            <m:r>
                              <a:rPr lang="en-GB" b="0" i="1" smtClean="0">
                                <a:latin typeface="Cambria Math" panose="02040503050406030204" pitchFamily="18" charset="0"/>
                              </a:rPr>
                              <m:t>&lt;</m:t>
                            </m:r>
                            <m:r>
                              <a:rPr lang="en-GB" b="0" i="1" smtClean="0">
                                <a:latin typeface="Cambria Math" panose="02040503050406030204" pitchFamily="18" charset="0"/>
                              </a:rPr>
                              <m:t>𝑡</m:t>
                            </m:r>
                          </m:e>
                          <m:e/>
                        </m:eqArr>
                      </m:sub>
                    </m:sSub>
                  </m:oMath>
                </a14:m>
                <a:r>
                  <a:rPr lang="en-GB" dirty="0"/>
                  <a:t> are the previous tokens in the sequence and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𝑃</m:t>
                        </m:r>
                      </m:e>
                      <m:sub>
                        <m:r>
                          <a:rPr lang="en-GB" i="1" smtClean="0">
                            <a:latin typeface="Cambria Math" panose="02040503050406030204" pitchFamily="18" charset="0"/>
                            <a:ea typeface="Cambria Math" panose="02040503050406030204" pitchFamily="18" charset="0"/>
                          </a:rPr>
                          <m:t>𝜃</m:t>
                        </m:r>
                      </m:sub>
                    </m:sSub>
                  </m:oMath>
                </a14:m>
                <a:r>
                  <a:rPr lang="en-GB" dirty="0"/>
                  <a:t> is the Language model, producing a probability distribution over space of possible next tokens (vocabulary)</a:t>
                </a:r>
              </a:p>
              <a:p>
                <a:pPr marL="506095" lvl="1" indent="0">
                  <a:buNone/>
                </a:pPr>
                <a:endParaRPr lang="en-GB" b="1" dirty="0"/>
              </a:p>
              <a:p>
                <a:pPr lvl="1"/>
                <a:r>
                  <a:rPr lang="en-GB" b="1" dirty="0"/>
                  <a:t>Training:</a:t>
                </a:r>
                <a:r>
                  <a:rPr lang="en-GB" dirty="0"/>
                  <a:t> uses massive text corpora with an autoregressive objective </a:t>
                </a:r>
              </a:p>
              <a:p>
                <a:r>
                  <a:rPr lang="en-GB" b="1" dirty="0"/>
                  <a:t>Challenges</a:t>
                </a:r>
                <a:r>
                  <a:rPr lang="en-GB" dirty="0"/>
                  <a:t> </a:t>
                </a:r>
              </a:p>
              <a:p>
                <a:pPr lvl="1"/>
                <a:r>
                  <a:rPr lang="en-GB" dirty="0"/>
                  <a:t>Large-scale training requires </a:t>
                </a:r>
                <a:r>
                  <a:rPr lang="en-GB" b="1" dirty="0"/>
                  <a:t>thousands of GPUs/TPUs </a:t>
                </a:r>
                <a:r>
                  <a:rPr lang="en-GB" dirty="0"/>
                  <a:t>and weeks of compute time </a:t>
                </a:r>
              </a:p>
              <a:p>
                <a:pPr lvl="1"/>
                <a:r>
                  <a:rPr lang="en-GB" dirty="0"/>
                  <a:t>Model learns both useful knowledge and </a:t>
                </a:r>
                <a:r>
                  <a:rPr lang="en-GB" b="1" dirty="0"/>
                  <a:t>biases</a:t>
                </a:r>
                <a:r>
                  <a:rPr lang="en-GB" dirty="0"/>
                  <a:t> present in the dataset.</a:t>
                </a:r>
              </a:p>
              <a:p>
                <a:pPr lvl="1"/>
                <a:r>
                  <a:rPr lang="en-GB" dirty="0"/>
                  <a:t>Pretraining does not guarantee alignment with human intent. Model may generate </a:t>
                </a:r>
                <a:r>
                  <a:rPr lang="en-GB" b="1" dirty="0"/>
                  <a:t>misleading or factually incorrect</a:t>
                </a:r>
                <a:r>
                  <a:rPr lang="en-GB" dirty="0"/>
                  <a:t> outputs.</a:t>
                </a:r>
              </a:p>
              <a:p>
                <a:pPr lvl="1"/>
                <a:endParaRPr lang="en-GB" b="1" dirty="0"/>
              </a:p>
              <a:p>
                <a:pPr lvl="1"/>
                <a:endParaRPr lang="en-US" b="1" dirty="0"/>
              </a:p>
              <a:p>
                <a:pPr lvl="1"/>
                <a:endParaRPr lang="en-US" dirty="0"/>
              </a:p>
            </p:txBody>
          </p:sp>
        </mc:Choice>
        <mc:Fallback xmlns="">
          <p:sp>
            <p:nvSpPr>
              <p:cNvPr id="3" name="Content Placeholder 2">
                <a:extLst>
                  <a:ext uri="{FF2B5EF4-FFF2-40B4-BE49-F238E27FC236}">
                    <a16:creationId xmlns:a16="http://schemas.microsoft.com/office/drawing/2014/main" id="{27C8AAAB-F38F-E302-5FF3-CD2B85318E4A}"/>
                  </a:ext>
                </a:extLst>
              </p:cNvPr>
              <p:cNvSpPr>
                <a:spLocks noGrp="1" noRot="1" noChangeAspect="1" noMove="1" noResize="1" noEditPoints="1" noAdjustHandles="1" noChangeArrowheads="1" noChangeShapeType="1" noTextEdit="1"/>
              </p:cNvSpPr>
              <p:nvPr>
                <p:ph idx="1"/>
              </p:nvPr>
            </p:nvSpPr>
            <p:spPr>
              <a:xfrm>
                <a:off x="479424" y="1069828"/>
                <a:ext cx="11233150" cy="4948335"/>
              </a:xfrm>
              <a:blipFill>
                <a:blip r:embed="rId3"/>
                <a:stretch>
                  <a:fillRect t="-2051" b="-743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3428FE-BD89-FE67-105D-BC3B4E0D1A9E}"/>
              </a:ext>
            </a:extLst>
          </p:cNvPr>
          <p:cNvPicPr>
            <a:picLocks noChangeAspect="1"/>
          </p:cNvPicPr>
          <p:nvPr/>
        </p:nvPicPr>
        <p:blipFill>
          <a:blip r:embed="rId4"/>
          <a:stretch>
            <a:fillRect/>
          </a:stretch>
        </p:blipFill>
        <p:spPr>
          <a:xfrm>
            <a:off x="3933190" y="2007870"/>
            <a:ext cx="4489450" cy="1281303"/>
          </a:xfrm>
          <a:prstGeom prst="rect">
            <a:avLst/>
          </a:prstGeom>
        </p:spPr>
      </p:pic>
    </p:spTree>
    <p:extLst>
      <p:ext uri="{BB962C8B-B14F-4D97-AF65-F5344CB8AC3E}">
        <p14:creationId xmlns:p14="http://schemas.microsoft.com/office/powerpoint/2010/main" val="3861351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8FDB-20A9-55E8-0E13-4508C85385A1}"/>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3DE83D0-C3A7-EA72-6611-AED9FFBB4E3B}"/>
              </a:ext>
            </a:extLst>
          </p:cNvPr>
          <p:cNvSpPr>
            <a:spLocks noGrp="1"/>
          </p:cNvSpPr>
          <p:nvPr>
            <p:ph idx="1"/>
          </p:nvPr>
        </p:nvSpPr>
        <p:spPr>
          <a:xfrm>
            <a:off x="479425" y="1171111"/>
            <a:ext cx="11233150" cy="5210639"/>
          </a:xfrm>
        </p:spPr>
        <p:txBody>
          <a:bodyPr/>
          <a:lstStyle/>
          <a:p>
            <a:r>
              <a:rPr lang="en-US" dirty="0"/>
              <a:t>After </a:t>
            </a:r>
            <a:r>
              <a:rPr lang="en-US" b="1" dirty="0"/>
              <a:t>Pre-training</a:t>
            </a:r>
            <a:r>
              <a:rPr lang="en-US" dirty="0"/>
              <a:t> the model is fine-tuned on high-quality human annotated datasets. </a:t>
            </a:r>
          </a:p>
          <a:p>
            <a:r>
              <a:rPr lang="en-US" b="1" dirty="0"/>
              <a:t>Goal</a:t>
            </a:r>
            <a:r>
              <a:rPr lang="en-US" dirty="0"/>
              <a:t>: improve task-specific performance and align model outputs with human intent </a:t>
            </a:r>
          </a:p>
          <a:p>
            <a:r>
              <a:rPr lang="en-US" b="1" dirty="0"/>
              <a:t>Loss function</a:t>
            </a:r>
            <a:r>
              <a:rPr lang="en-US" dirty="0"/>
              <a:t>: Remains Cross-entropy, encouraging model to predict human-preferred responses </a:t>
            </a:r>
          </a:p>
          <a:p>
            <a:endParaRPr lang="en-US" dirty="0"/>
          </a:p>
          <a:p>
            <a:pPr marL="0" indent="0">
              <a:buNone/>
            </a:pPr>
            <a:endParaRPr lang="en-US" dirty="0"/>
          </a:p>
          <a:p>
            <a:pPr marL="0" indent="0">
              <a:buNone/>
            </a:pPr>
            <a:endParaRPr lang="en-US" dirty="0"/>
          </a:p>
          <a:p>
            <a:r>
              <a:rPr lang="en-US" b="1" dirty="0"/>
              <a:t>Differences</a:t>
            </a:r>
            <a:r>
              <a:rPr lang="en-US" dirty="0"/>
              <a:t>: Loss is only applied on the response. E.g. (on the A of a Q/A)</a:t>
            </a:r>
          </a:p>
          <a:p>
            <a:r>
              <a:rPr lang="en-US" b="1" dirty="0"/>
              <a:t>Key improvements from SFT</a:t>
            </a:r>
            <a:r>
              <a:rPr lang="en-US" dirty="0"/>
              <a:t>: </a:t>
            </a:r>
          </a:p>
          <a:p>
            <a:pPr lvl="1"/>
            <a:r>
              <a:rPr lang="en-US" dirty="0"/>
              <a:t>Reduces factual errors and improves coherence </a:t>
            </a:r>
          </a:p>
          <a:p>
            <a:pPr lvl="1"/>
            <a:r>
              <a:rPr lang="en-US" dirty="0"/>
              <a:t>Encourages safer and more aligned responses </a:t>
            </a:r>
          </a:p>
          <a:p>
            <a:pPr lvl="1"/>
            <a:r>
              <a:rPr lang="en-US" dirty="0"/>
              <a:t>Helps mitigate biases from pre-training </a:t>
            </a:r>
          </a:p>
          <a:p>
            <a:pPr lvl="1"/>
            <a:r>
              <a:rPr lang="en-US" dirty="0"/>
              <a:t>Fine-tunes performance on specific benchmarks and tasks. </a:t>
            </a:r>
          </a:p>
        </p:txBody>
      </p:sp>
      <p:pic>
        <p:nvPicPr>
          <p:cNvPr id="4" name="Picture 3">
            <a:extLst>
              <a:ext uri="{FF2B5EF4-FFF2-40B4-BE49-F238E27FC236}">
                <a16:creationId xmlns:a16="http://schemas.microsoft.com/office/drawing/2014/main" id="{A26CD5B1-52F3-593A-86F7-ADE6ECDF53B1}"/>
              </a:ext>
            </a:extLst>
          </p:cNvPr>
          <p:cNvPicPr>
            <a:picLocks noChangeAspect="1"/>
          </p:cNvPicPr>
          <p:nvPr/>
        </p:nvPicPr>
        <p:blipFill>
          <a:blip r:embed="rId3"/>
          <a:stretch>
            <a:fillRect/>
          </a:stretch>
        </p:blipFill>
        <p:spPr>
          <a:xfrm>
            <a:off x="3136900" y="2787650"/>
            <a:ext cx="5104275" cy="1106291"/>
          </a:xfrm>
          <a:prstGeom prst="rect">
            <a:avLst/>
          </a:prstGeom>
        </p:spPr>
      </p:pic>
    </p:spTree>
    <p:extLst>
      <p:ext uri="{BB962C8B-B14F-4D97-AF65-F5344CB8AC3E}">
        <p14:creationId xmlns:p14="http://schemas.microsoft.com/office/powerpoint/2010/main" val="217293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B3EE-AA95-9AB3-5A2E-F40070A4D99B}"/>
              </a:ext>
            </a:extLst>
          </p:cNvPr>
          <p:cNvSpPr>
            <a:spLocks noGrp="1"/>
          </p:cNvSpPr>
          <p:nvPr>
            <p:ph type="title"/>
          </p:nvPr>
        </p:nvSpPr>
        <p:spPr/>
        <p:txBody>
          <a:bodyPr/>
          <a:lstStyle/>
          <a:p>
            <a:r>
              <a:rPr lang="en-US" dirty="0"/>
              <a:t>Alignment training with (RLHF)</a:t>
            </a:r>
          </a:p>
        </p:txBody>
      </p:sp>
      <p:sp>
        <p:nvSpPr>
          <p:cNvPr id="3" name="Content Placeholder 2">
            <a:extLst>
              <a:ext uri="{FF2B5EF4-FFF2-40B4-BE49-F238E27FC236}">
                <a16:creationId xmlns:a16="http://schemas.microsoft.com/office/drawing/2014/main" id="{63B98F63-EFF6-E934-D3D5-F9E3996E4F3B}"/>
              </a:ext>
            </a:extLst>
          </p:cNvPr>
          <p:cNvSpPr>
            <a:spLocks noGrp="1"/>
          </p:cNvSpPr>
          <p:nvPr>
            <p:ph idx="1"/>
          </p:nvPr>
        </p:nvSpPr>
        <p:spPr>
          <a:xfrm>
            <a:off x="479425" y="990423"/>
            <a:ext cx="11233150" cy="5458002"/>
          </a:xfrm>
        </p:spPr>
        <p:txBody>
          <a:bodyPr/>
          <a:lstStyle/>
          <a:p>
            <a:r>
              <a:rPr lang="en-US" dirty="0"/>
              <a:t>Aligning the with Reinforcement Learning from human feedback (RLHF). </a:t>
            </a:r>
          </a:p>
          <a:p>
            <a:pPr lvl="1"/>
            <a:r>
              <a:rPr lang="en-US" dirty="0"/>
              <a:t>Have you ever been asked to select a preferred response with an LLM Service? </a:t>
            </a:r>
          </a:p>
          <a:p>
            <a:pPr lvl="1"/>
            <a:endParaRPr lang="en-US" dirty="0"/>
          </a:p>
          <a:p>
            <a:r>
              <a:rPr lang="en-US" dirty="0"/>
              <a:t>Step 1: Reward Modelling – trained using human preference data: </a:t>
            </a:r>
          </a:p>
          <a:p>
            <a:endParaRPr lang="en-US" dirty="0"/>
          </a:p>
          <a:p>
            <a:pPr lvl="1"/>
            <a:endParaRPr lang="en-US" dirty="0"/>
          </a:p>
          <a:p>
            <a:pPr lvl="1"/>
            <a:r>
              <a:rPr lang="en-US" dirty="0"/>
              <a:t>Where       is the learned function scoring the response      from input      .</a:t>
            </a:r>
          </a:p>
          <a:p>
            <a:pPr lvl="1"/>
            <a:endParaRPr lang="en-US" dirty="0"/>
          </a:p>
          <a:p>
            <a:r>
              <a:rPr lang="en-US" dirty="0"/>
              <a:t>Step 2: Policy Optimization – Uses proximal policy optimization (PPO)</a:t>
            </a:r>
          </a:p>
          <a:p>
            <a:pPr marL="0" indent="0">
              <a:buNone/>
            </a:pPr>
            <a:endParaRPr lang="en-US" dirty="0"/>
          </a:p>
          <a:p>
            <a:endParaRPr lang="en-US" dirty="0"/>
          </a:p>
          <a:p>
            <a:pPr marL="506095" lvl="1" indent="0">
              <a:buNone/>
            </a:pPr>
            <a:r>
              <a:rPr lang="en-US" dirty="0"/>
              <a:t>	where              is the advantage functions derived from rewards,     is the Expectation function and        	is the policy (Language model, predicting how likely answer     is under question     )</a:t>
            </a:r>
          </a:p>
          <a:p>
            <a:pPr lvl="1"/>
            <a:r>
              <a:rPr lang="en-US" dirty="0"/>
              <a:t>Ensures responses align with human values while maintaining fluency. </a:t>
            </a:r>
          </a:p>
          <a:p>
            <a:pPr lvl="1"/>
            <a:r>
              <a:rPr lang="en-US" dirty="0"/>
              <a:t>Produces gradients to update the model to produce responses closer to those preferred by the users. </a:t>
            </a:r>
          </a:p>
          <a:p>
            <a:pPr marL="506095" lvl="1" indent="0">
              <a:buNone/>
            </a:pPr>
            <a:r>
              <a:rPr lang="en-US" dirty="0"/>
              <a:t>	</a:t>
            </a:r>
          </a:p>
          <a:p>
            <a:pPr marL="506095" lvl="1" indent="0">
              <a:buNone/>
            </a:pPr>
            <a:endParaRPr lang="en-US" dirty="0"/>
          </a:p>
          <a:p>
            <a:pPr marL="506095" lvl="1" indent="0">
              <a:buNone/>
            </a:pPr>
            <a:endParaRPr lang="en-US" dirty="0"/>
          </a:p>
        </p:txBody>
      </p:sp>
      <p:pic>
        <p:nvPicPr>
          <p:cNvPr id="4" name="Picture 3">
            <a:extLst>
              <a:ext uri="{FF2B5EF4-FFF2-40B4-BE49-F238E27FC236}">
                <a16:creationId xmlns:a16="http://schemas.microsoft.com/office/drawing/2014/main" id="{A99DF855-23BE-659D-C1AE-A6A56D1CD46B}"/>
              </a:ext>
            </a:extLst>
          </p:cNvPr>
          <p:cNvPicPr>
            <a:picLocks noChangeAspect="1"/>
          </p:cNvPicPr>
          <p:nvPr/>
        </p:nvPicPr>
        <p:blipFill>
          <a:blip r:embed="rId3"/>
          <a:stretch>
            <a:fillRect/>
          </a:stretch>
        </p:blipFill>
        <p:spPr>
          <a:xfrm>
            <a:off x="3284206" y="4240665"/>
            <a:ext cx="2668200" cy="714794"/>
          </a:xfrm>
          <a:prstGeom prst="rect">
            <a:avLst/>
          </a:prstGeom>
        </p:spPr>
      </p:pic>
      <p:pic>
        <p:nvPicPr>
          <p:cNvPr id="5" name="Picture 4">
            <a:extLst>
              <a:ext uri="{FF2B5EF4-FFF2-40B4-BE49-F238E27FC236}">
                <a16:creationId xmlns:a16="http://schemas.microsoft.com/office/drawing/2014/main" id="{51A2DB0D-9ED5-DB9F-2CE2-AE50020DBBCA}"/>
              </a:ext>
            </a:extLst>
          </p:cNvPr>
          <p:cNvPicPr>
            <a:picLocks noChangeAspect="1"/>
          </p:cNvPicPr>
          <p:nvPr/>
        </p:nvPicPr>
        <p:blipFill>
          <a:blip r:embed="rId4"/>
          <a:stretch>
            <a:fillRect/>
          </a:stretch>
        </p:blipFill>
        <p:spPr>
          <a:xfrm>
            <a:off x="3501583" y="2534399"/>
            <a:ext cx="2594417" cy="584773"/>
          </a:xfrm>
          <a:prstGeom prst="rect">
            <a:avLst/>
          </a:prstGeom>
        </p:spPr>
      </p:pic>
      <p:pic>
        <p:nvPicPr>
          <p:cNvPr id="6" name="Picture 5">
            <a:extLst>
              <a:ext uri="{FF2B5EF4-FFF2-40B4-BE49-F238E27FC236}">
                <a16:creationId xmlns:a16="http://schemas.microsoft.com/office/drawing/2014/main" id="{D35F225C-DEA0-B6F6-F2AD-B70BC9B88E7B}"/>
              </a:ext>
            </a:extLst>
          </p:cNvPr>
          <p:cNvPicPr>
            <a:picLocks noChangeAspect="1"/>
          </p:cNvPicPr>
          <p:nvPr/>
        </p:nvPicPr>
        <p:blipFill>
          <a:blip r:embed="rId5"/>
          <a:stretch>
            <a:fillRect/>
          </a:stretch>
        </p:blipFill>
        <p:spPr>
          <a:xfrm>
            <a:off x="1911237" y="3123615"/>
            <a:ext cx="289307" cy="356070"/>
          </a:xfrm>
          <a:prstGeom prst="rect">
            <a:avLst/>
          </a:prstGeom>
        </p:spPr>
      </p:pic>
      <p:pic>
        <p:nvPicPr>
          <p:cNvPr id="7" name="Picture 6">
            <a:extLst>
              <a:ext uri="{FF2B5EF4-FFF2-40B4-BE49-F238E27FC236}">
                <a16:creationId xmlns:a16="http://schemas.microsoft.com/office/drawing/2014/main" id="{FFD1064A-4FE0-76D4-BB6F-5184D6B89DF1}"/>
              </a:ext>
            </a:extLst>
          </p:cNvPr>
          <p:cNvPicPr>
            <a:picLocks noChangeAspect="1"/>
          </p:cNvPicPr>
          <p:nvPr/>
        </p:nvPicPr>
        <p:blipFill>
          <a:blip r:embed="rId6"/>
          <a:stretch>
            <a:fillRect/>
          </a:stretch>
        </p:blipFill>
        <p:spPr>
          <a:xfrm>
            <a:off x="6811906" y="3222705"/>
            <a:ext cx="289307" cy="289307"/>
          </a:xfrm>
          <a:prstGeom prst="rect">
            <a:avLst/>
          </a:prstGeom>
        </p:spPr>
      </p:pic>
      <p:pic>
        <p:nvPicPr>
          <p:cNvPr id="10" name="Picture 9">
            <a:extLst>
              <a:ext uri="{FF2B5EF4-FFF2-40B4-BE49-F238E27FC236}">
                <a16:creationId xmlns:a16="http://schemas.microsoft.com/office/drawing/2014/main" id="{DDE62108-8FFC-F3D3-7AF9-24F4D09CD34E}"/>
              </a:ext>
            </a:extLst>
          </p:cNvPr>
          <p:cNvPicPr>
            <a:picLocks noChangeAspect="1"/>
          </p:cNvPicPr>
          <p:nvPr/>
        </p:nvPicPr>
        <p:blipFill>
          <a:blip r:embed="rId7"/>
          <a:stretch>
            <a:fillRect/>
          </a:stretch>
        </p:blipFill>
        <p:spPr>
          <a:xfrm>
            <a:off x="8243717" y="3207395"/>
            <a:ext cx="289308" cy="272290"/>
          </a:xfrm>
          <a:prstGeom prst="rect">
            <a:avLst/>
          </a:prstGeom>
        </p:spPr>
      </p:pic>
      <p:pic>
        <p:nvPicPr>
          <p:cNvPr id="11" name="Picture 10">
            <a:extLst>
              <a:ext uri="{FF2B5EF4-FFF2-40B4-BE49-F238E27FC236}">
                <a16:creationId xmlns:a16="http://schemas.microsoft.com/office/drawing/2014/main" id="{DFA97AED-0DB0-77D6-94D7-33CFD2971091}"/>
              </a:ext>
            </a:extLst>
          </p:cNvPr>
          <p:cNvPicPr>
            <a:picLocks noChangeAspect="1"/>
          </p:cNvPicPr>
          <p:nvPr/>
        </p:nvPicPr>
        <p:blipFill>
          <a:blip r:embed="rId8"/>
          <a:stretch>
            <a:fillRect/>
          </a:stretch>
        </p:blipFill>
        <p:spPr>
          <a:xfrm>
            <a:off x="2114522" y="5107335"/>
            <a:ext cx="618039" cy="251406"/>
          </a:xfrm>
          <a:prstGeom prst="rect">
            <a:avLst/>
          </a:prstGeom>
        </p:spPr>
      </p:pic>
      <p:pic>
        <p:nvPicPr>
          <p:cNvPr id="8" name="Picture 7">
            <a:extLst>
              <a:ext uri="{FF2B5EF4-FFF2-40B4-BE49-F238E27FC236}">
                <a16:creationId xmlns:a16="http://schemas.microsoft.com/office/drawing/2014/main" id="{3ED69667-51FE-5395-D89F-3A6CE15F9F36}"/>
              </a:ext>
            </a:extLst>
          </p:cNvPr>
          <p:cNvPicPr>
            <a:picLocks noChangeAspect="1"/>
          </p:cNvPicPr>
          <p:nvPr/>
        </p:nvPicPr>
        <p:blipFill>
          <a:blip r:embed="rId9"/>
          <a:stretch>
            <a:fillRect/>
          </a:stretch>
        </p:blipFill>
        <p:spPr>
          <a:xfrm flipV="1">
            <a:off x="7891422" y="5107335"/>
            <a:ext cx="253956" cy="275119"/>
          </a:xfrm>
          <a:prstGeom prst="rect">
            <a:avLst/>
          </a:prstGeom>
        </p:spPr>
      </p:pic>
      <p:pic>
        <p:nvPicPr>
          <p:cNvPr id="9" name="Picture 8">
            <a:extLst>
              <a:ext uri="{FF2B5EF4-FFF2-40B4-BE49-F238E27FC236}">
                <a16:creationId xmlns:a16="http://schemas.microsoft.com/office/drawing/2014/main" id="{D16802F8-F8F0-1F43-82F0-3AB184AB63BB}"/>
              </a:ext>
            </a:extLst>
          </p:cNvPr>
          <p:cNvPicPr>
            <a:picLocks noChangeAspect="1"/>
          </p:cNvPicPr>
          <p:nvPr/>
        </p:nvPicPr>
        <p:blipFill>
          <a:blip r:embed="rId10"/>
          <a:stretch>
            <a:fillRect/>
          </a:stretch>
        </p:blipFill>
        <p:spPr>
          <a:xfrm>
            <a:off x="11386178" y="5107335"/>
            <a:ext cx="326397" cy="259634"/>
          </a:xfrm>
          <a:prstGeom prst="rect">
            <a:avLst/>
          </a:prstGeom>
        </p:spPr>
      </p:pic>
      <p:pic>
        <p:nvPicPr>
          <p:cNvPr id="13" name="Picture 12">
            <a:extLst>
              <a:ext uri="{FF2B5EF4-FFF2-40B4-BE49-F238E27FC236}">
                <a16:creationId xmlns:a16="http://schemas.microsoft.com/office/drawing/2014/main" id="{5CBFD506-7DFC-409C-0FAC-AE20987DD112}"/>
              </a:ext>
            </a:extLst>
          </p:cNvPr>
          <p:cNvPicPr>
            <a:picLocks noChangeAspect="1"/>
          </p:cNvPicPr>
          <p:nvPr/>
        </p:nvPicPr>
        <p:blipFill>
          <a:blip r:embed="rId11"/>
          <a:stretch>
            <a:fillRect/>
          </a:stretch>
        </p:blipFill>
        <p:spPr>
          <a:xfrm>
            <a:off x="9613619" y="5468151"/>
            <a:ext cx="195986" cy="213028"/>
          </a:xfrm>
          <a:prstGeom prst="rect">
            <a:avLst/>
          </a:prstGeom>
        </p:spPr>
      </p:pic>
      <p:pic>
        <p:nvPicPr>
          <p:cNvPr id="14" name="Picture 13">
            <a:extLst>
              <a:ext uri="{FF2B5EF4-FFF2-40B4-BE49-F238E27FC236}">
                <a16:creationId xmlns:a16="http://schemas.microsoft.com/office/drawing/2014/main" id="{0075B777-BFA5-9825-C975-DF86D5AFA242}"/>
              </a:ext>
            </a:extLst>
          </p:cNvPr>
          <p:cNvPicPr>
            <a:picLocks noChangeAspect="1"/>
          </p:cNvPicPr>
          <p:nvPr/>
        </p:nvPicPr>
        <p:blipFill>
          <a:blip r:embed="rId12"/>
          <a:stretch>
            <a:fillRect/>
          </a:stretch>
        </p:blipFill>
        <p:spPr>
          <a:xfrm>
            <a:off x="7575019" y="5490482"/>
            <a:ext cx="135630" cy="168367"/>
          </a:xfrm>
          <a:prstGeom prst="rect">
            <a:avLst/>
          </a:prstGeom>
        </p:spPr>
      </p:pic>
    </p:spTree>
    <p:extLst>
      <p:ext uri="{BB962C8B-B14F-4D97-AF65-F5344CB8AC3E}">
        <p14:creationId xmlns:p14="http://schemas.microsoft.com/office/powerpoint/2010/main" val="41476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6130-CEE6-3176-D5A9-2CD4BF62FBB4}"/>
              </a:ext>
            </a:extLst>
          </p:cNvPr>
          <p:cNvSpPr>
            <a:spLocks noGrp="1"/>
          </p:cNvSpPr>
          <p:nvPr>
            <p:ph type="title"/>
          </p:nvPr>
        </p:nvSpPr>
        <p:spPr/>
        <p:txBody>
          <a:bodyPr/>
          <a:lstStyle/>
          <a:p>
            <a:r>
              <a:rPr lang="en-US" dirty="0"/>
              <a:t>Efficient LLM Inference (Prefill Stage) </a:t>
            </a:r>
            <a:br>
              <a:rPr lang="en-US" dirty="0"/>
            </a:br>
            <a:endParaRPr lang="en-US" dirty="0"/>
          </a:p>
        </p:txBody>
      </p:sp>
      <p:sp>
        <p:nvSpPr>
          <p:cNvPr id="3" name="Content Placeholder 2">
            <a:extLst>
              <a:ext uri="{FF2B5EF4-FFF2-40B4-BE49-F238E27FC236}">
                <a16:creationId xmlns:a16="http://schemas.microsoft.com/office/drawing/2014/main" id="{143651A6-6249-E89C-66C6-0D43FA046B8D}"/>
              </a:ext>
            </a:extLst>
          </p:cNvPr>
          <p:cNvSpPr>
            <a:spLocks noGrp="1"/>
          </p:cNvSpPr>
          <p:nvPr>
            <p:ph idx="1"/>
          </p:nvPr>
        </p:nvSpPr>
        <p:spPr>
          <a:xfrm>
            <a:off x="378449" y="1144420"/>
            <a:ext cx="4711712" cy="4948335"/>
          </a:xfrm>
        </p:spPr>
        <p:txBody>
          <a:bodyPr/>
          <a:lstStyle/>
          <a:p>
            <a:r>
              <a:rPr lang="en-US" dirty="0"/>
              <a:t>LLM inference = Prefill stage + Decoding</a:t>
            </a:r>
          </a:p>
          <a:p>
            <a:pPr lvl="1"/>
            <a:r>
              <a:rPr lang="en-US" b="1" dirty="0"/>
              <a:t>FFNs</a:t>
            </a:r>
            <a:r>
              <a:rPr lang="en-US" dirty="0"/>
              <a:t> operate on elements in the input sequence in isolation.</a:t>
            </a:r>
          </a:p>
          <a:p>
            <a:pPr marL="506095" lvl="1" indent="0">
              <a:buNone/>
            </a:pPr>
            <a:endParaRPr lang="en-US" dirty="0"/>
          </a:p>
          <a:p>
            <a:pPr lvl="1"/>
            <a:r>
              <a:rPr lang="en-US" b="1" dirty="0"/>
              <a:t>Attention</a:t>
            </a:r>
            <a:r>
              <a:rPr lang="en-US" dirty="0"/>
              <a:t> aggregates information from the entire sequence. </a:t>
            </a:r>
          </a:p>
          <a:p>
            <a:pPr marL="506095" lvl="1" indent="0">
              <a:buNone/>
            </a:pPr>
            <a:endParaRPr lang="en-US" dirty="0"/>
          </a:p>
          <a:p>
            <a:pPr lvl="1"/>
            <a:r>
              <a:rPr lang="en-US" dirty="0"/>
              <a:t>When generating the next token of the response, the </a:t>
            </a:r>
            <a:r>
              <a:rPr lang="en-US" b="1" dirty="0"/>
              <a:t>attention</a:t>
            </a:r>
            <a:r>
              <a:rPr lang="en-US" dirty="0"/>
              <a:t> mechanism requires attention activations from the input prompt. Namely the Keys, and Values thereby called the </a:t>
            </a:r>
            <a:r>
              <a:rPr lang="en-US" b="1" dirty="0"/>
              <a:t>KV </a:t>
            </a:r>
            <a:r>
              <a:rPr lang="en-US" dirty="0"/>
              <a:t>Cache. </a:t>
            </a:r>
          </a:p>
        </p:txBody>
      </p:sp>
      <p:pic>
        <p:nvPicPr>
          <p:cNvPr id="6" name="Picture 5">
            <a:extLst>
              <a:ext uri="{FF2B5EF4-FFF2-40B4-BE49-F238E27FC236}">
                <a16:creationId xmlns:a16="http://schemas.microsoft.com/office/drawing/2014/main" id="{716906EF-AFC7-A5E7-76D4-0E6507E831B3}"/>
              </a:ext>
            </a:extLst>
          </p:cNvPr>
          <p:cNvPicPr>
            <a:picLocks noChangeAspect="1"/>
          </p:cNvPicPr>
          <p:nvPr/>
        </p:nvPicPr>
        <p:blipFill>
          <a:blip r:embed="rId3"/>
          <a:stretch>
            <a:fillRect/>
          </a:stretch>
        </p:blipFill>
        <p:spPr>
          <a:xfrm>
            <a:off x="5364480" y="1503680"/>
            <a:ext cx="5951232" cy="3508680"/>
          </a:xfrm>
          <a:prstGeom prst="rect">
            <a:avLst/>
          </a:prstGeom>
        </p:spPr>
      </p:pic>
    </p:spTree>
    <p:extLst>
      <p:ext uri="{BB962C8B-B14F-4D97-AF65-F5344CB8AC3E}">
        <p14:creationId xmlns:p14="http://schemas.microsoft.com/office/powerpoint/2010/main" val="356888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1E711-2EC3-67CC-10A7-5B83062D8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5F1FD-95EC-02E7-7864-25F22173FDF2}"/>
              </a:ext>
            </a:extLst>
          </p:cNvPr>
          <p:cNvSpPr>
            <a:spLocks noGrp="1"/>
          </p:cNvSpPr>
          <p:nvPr>
            <p:ph type="title"/>
          </p:nvPr>
        </p:nvSpPr>
        <p:spPr/>
        <p:txBody>
          <a:bodyPr/>
          <a:lstStyle/>
          <a:p>
            <a:r>
              <a:rPr lang="en-US" dirty="0"/>
              <a:t>Decoding </a:t>
            </a:r>
            <a:br>
              <a:rPr lang="en-US" dirty="0"/>
            </a:br>
            <a:endParaRPr lang="en-US" dirty="0"/>
          </a:p>
        </p:txBody>
      </p:sp>
      <p:sp>
        <p:nvSpPr>
          <p:cNvPr id="3" name="Content Placeholder 2">
            <a:extLst>
              <a:ext uri="{FF2B5EF4-FFF2-40B4-BE49-F238E27FC236}">
                <a16:creationId xmlns:a16="http://schemas.microsoft.com/office/drawing/2014/main" id="{71638DB1-E9B0-04C2-7001-7C3ECBC74615}"/>
              </a:ext>
            </a:extLst>
          </p:cNvPr>
          <p:cNvSpPr>
            <a:spLocks noGrp="1"/>
          </p:cNvSpPr>
          <p:nvPr>
            <p:ph idx="1"/>
          </p:nvPr>
        </p:nvSpPr>
        <p:spPr>
          <a:xfrm>
            <a:off x="479425" y="1171111"/>
            <a:ext cx="4651375" cy="4948335"/>
          </a:xfrm>
        </p:spPr>
        <p:txBody>
          <a:bodyPr/>
          <a:lstStyle/>
          <a:p>
            <a:r>
              <a:rPr lang="en-US" b="1" dirty="0"/>
              <a:t>Definition</a:t>
            </a:r>
            <a:r>
              <a:rPr lang="en-US" dirty="0"/>
              <a:t>: The model generates new tokens sequentially, using previously computed KV pairs for efficiency. </a:t>
            </a:r>
          </a:p>
          <a:p>
            <a:endParaRPr lang="en-US" dirty="0"/>
          </a:p>
          <a:p>
            <a:r>
              <a:rPr lang="en-US" dirty="0"/>
              <a:t>Each decode step produces a </a:t>
            </a:r>
            <a:r>
              <a:rPr lang="en-US" b="1" dirty="0"/>
              <a:t>probability distribution </a:t>
            </a:r>
            <a:r>
              <a:rPr lang="en-US" dirty="0"/>
              <a:t>over the next </a:t>
            </a:r>
            <a:r>
              <a:rPr lang="en-US" b="1" dirty="0"/>
              <a:t>tokens</a:t>
            </a:r>
            <a:r>
              <a:rPr lang="en-US" dirty="0"/>
              <a:t> in the sequence. </a:t>
            </a:r>
          </a:p>
          <a:p>
            <a:pPr marL="0" indent="0">
              <a:buNone/>
            </a:pPr>
            <a:endParaRPr lang="en-US" dirty="0"/>
          </a:p>
          <a:p>
            <a:r>
              <a:rPr lang="en-US" b="1" dirty="0"/>
              <a:t>KV</a:t>
            </a:r>
            <a:r>
              <a:rPr lang="en-US" dirty="0"/>
              <a:t> Caching avoids </a:t>
            </a:r>
            <a:r>
              <a:rPr lang="en-US" b="1" dirty="0"/>
              <a:t>re-computation</a:t>
            </a:r>
            <a:r>
              <a:rPr lang="en-US" dirty="0"/>
              <a:t> of attention inputs </a:t>
            </a:r>
          </a:p>
          <a:p>
            <a:endParaRPr lang="en-GB" b="0" dirty="0"/>
          </a:p>
          <a:p>
            <a:endParaRPr lang="en-US" dirty="0"/>
          </a:p>
        </p:txBody>
      </p:sp>
      <p:pic>
        <p:nvPicPr>
          <p:cNvPr id="5" name="Picture 4">
            <a:extLst>
              <a:ext uri="{FF2B5EF4-FFF2-40B4-BE49-F238E27FC236}">
                <a16:creationId xmlns:a16="http://schemas.microsoft.com/office/drawing/2014/main" id="{564B7C9F-56DE-CE9D-A63E-033ED603FC44}"/>
              </a:ext>
            </a:extLst>
          </p:cNvPr>
          <p:cNvPicPr>
            <a:picLocks noChangeAspect="1"/>
          </p:cNvPicPr>
          <p:nvPr/>
        </p:nvPicPr>
        <p:blipFill>
          <a:blip r:embed="rId3"/>
          <a:stretch>
            <a:fillRect/>
          </a:stretch>
        </p:blipFill>
        <p:spPr>
          <a:xfrm>
            <a:off x="5714726" y="1442720"/>
            <a:ext cx="5997849" cy="4117926"/>
          </a:xfrm>
          <a:prstGeom prst="rect">
            <a:avLst/>
          </a:prstGeom>
        </p:spPr>
      </p:pic>
    </p:spTree>
    <p:extLst>
      <p:ext uri="{BB962C8B-B14F-4D97-AF65-F5344CB8AC3E}">
        <p14:creationId xmlns:p14="http://schemas.microsoft.com/office/powerpoint/2010/main" val="424919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B2447-EA28-6DAA-2E46-AD424D4CF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695D-778F-18BC-4A5F-BE8E39DAC990}"/>
              </a:ext>
            </a:extLst>
          </p:cNvPr>
          <p:cNvSpPr>
            <a:spLocks noGrp="1"/>
          </p:cNvSpPr>
          <p:nvPr>
            <p:ph type="title"/>
          </p:nvPr>
        </p:nvSpPr>
        <p:spPr/>
        <p:txBody>
          <a:bodyPr/>
          <a:lstStyle/>
          <a:p>
            <a:r>
              <a:rPr lang="en-US" dirty="0"/>
              <a:t> Summary </a:t>
            </a:r>
            <a:br>
              <a:rPr lang="en-US" dirty="0"/>
            </a:br>
            <a:endParaRPr lang="en-US" dirty="0"/>
          </a:p>
        </p:txBody>
      </p:sp>
      <p:sp>
        <p:nvSpPr>
          <p:cNvPr id="3" name="Content Placeholder 2">
            <a:extLst>
              <a:ext uri="{FF2B5EF4-FFF2-40B4-BE49-F238E27FC236}">
                <a16:creationId xmlns:a16="http://schemas.microsoft.com/office/drawing/2014/main" id="{C69B3CF4-0596-2936-9351-BD130A676A7C}"/>
              </a:ext>
            </a:extLst>
          </p:cNvPr>
          <p:cNvSpPr>
            <a:spLocks noGrp="1"/>
          </p:cNvSpPr>
          <p:nvPr>
            <p:ph idx="1"/>
          </p:nvPr>
        </p:nvSpPr>
        <p:spPr>
          <a:xfrm>
            <a:off x="479425" y="954832"/>
            <a:ext cx="11233150" cy="4948335"/>
          </a:xfrm>
        </p:spPr>
        <p:txBody>
          <a:bodyPr/>
          <a:lstStyle/>
          <a:p>
            <a:r>
              <a:rPr lang="en-US" dirty="0"/>
              <a:t>Unification of Architectures (The Transformer) </a:t>
            </a:r>
          </a:p>
          <a:p>
            <a:r>
              <a:rPr lang="en-US" dirty="0"/>
              <a:t>Transformer Architecture</a:t>
            </a:r>
          </a:p>
          <a:p>
            <a:pPr lvl="1"/>
            <a:r>
              <a:rPr lang="en-US" dirty="0"/>
              <a:t>Key Innovations: </a:t>
            </a:r>
          </a:p>
          <a:p>
            <a:pPr lvl="2"/>
            <a:r>
              <a:rPr lang="en-US" dirty="0"/>
              <a:t> Self-Attention </a:t>
            </a:r>
          </a:p>
          <a:p>
            <a:pPr lvl="2"/>
            <a:r>
              <a:rPr lang="en-US" dirty="0"/>
              <a:t> Residual Connections </a:t>
            </a:r>
          </a:p>
          <a:p>
            <a:pPr lvl="2"/>
            <a:r>
              <a:rPr lang="en-US" dirty="0"/>
              <a:t> Feedforward Network</a:t>
            </a:r>
          </a:p>
          <a:p>
            <a:pPr lvl="2"/>
            <a:r>
              <a:rPr lang="en-US" dirty="0"/>
              <a:t> Positional Encodings</a:t>
            </a:r>
          </a:p>
          <a:p>
            <a:r>
              <a:rPr lang="en-US" dirty="0"/>
              <a:t>Training an LLM </a:t>
            </a:r>
          </a:p>
          <a:p>
            <a:pPr lvl="1"/>
            <a:r>
              <a:rPr lang="en-US" dirty="0"/>
              <a:t>Stages: </a:t>
            </a:r>
          </a:p>
          <a:p>
            <a:pPr lvl="2"/>
            <a:r>
              <a:rPr lang="en-US" dirty="0"/>
              <a:t> Large scale self-supervised training (next character prediction) </a:t>
            </a:r>
          </a:p>
          <a:p>
            <a:pPr lvl="2"/>
            <a:r>
              <a:rPr lang="en-US" dirty="0"/>
              <a:t> Supervised-finetuning (Fine-tune response on high quality data) </a:t>
            </a:r>
          </a:p>
          <a:p>
            <a:pPr lvl="2"/>
            <a:r>
              <a:rPr lang="en-US" dirty="0"/>
              <a:t> RLHF from user preferences. </a:t>
            </a:r>
          </a:p>
          <a:p>
            <a:r>
              <a:rPr lang="en-US" dirty="0"/>
              <a:t>Efficient Inference </a:t>
            </a:r>
          </a:p>
          <a:p>
            <a:pPr lvl="1"/>
            <a:r>
              <a:rPr lang="en-US" dirty="0"/>
              <a:t>LLM response = Prefill Stage + Decoding Stage </a:t>
            </a:r>
          </a:p>
          <a:p>
            <a:pPr lvl="1"/>
            <a:r>
              <a:rPr lang="en-US" dirty="0"/>
              <a:t>KV caching avoids redundant re-computation</a:t>
            </a:r>
          </a:p>
        </p:txBody>
      </p:sp>
      <p:pic>
        <p:nvPicPr>
          <p:cNvPr id="4" name="Picture 3">
            <a:extLst>
              <a:ext uri="{FF2B5EF4-FFF2-40B4-BE49-F238E27FC236}">
                <a16:creationId xmlns:a16="http://schemas.microsoft.com/office/drawing/2014/main" id="{FD1D6D4F-3A62-BC33-0CD9-713E61A3FE95}"/>
              </a:ext>
            </a:extLst>
          </p:cNvPr>
          <p:cNvPicPr>
            <a:picLocks noChangeAspect="1"/>
          </p:cNvPicPr>
          <p:nvPr/>
        </p:nvPicPr>
        <p:blipFill>
          <a:blip r:embed="rId3"/>
          <a:stretch>
            <a:fillRect/>
          </a:stretch>
        </p:blipFill>
        <p:spPr>
          <a:xfrm>
            <a:off x="7772156" y="144470"/>
            <a:ext cx="4150274" cy="5865541"/>
          </a:xfrm>
          <a:prstGeom prst="rect">
            <a:avLst/>
          </a:prstGeom>
        </p:spPr>
      </p:pic>
      <p:sp>
        <p:nvSpPr>
          <p:cNvPr id="5" name="TextBox 4">
            <a:extLst>
              <a:ext uri="{FF2B5EF4-FFF2-40B4-BE49-F238E27FC236}">
                <a16:creationId xmlns:a16="http://schemas.microsoft.com/office/drawing/2014/main" id="{5B1069EE-9929-095C-A229-F35D09EFC22A}"/>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1344538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239404"/>
            <a:ext cx="11233150" cy="654760"/>
          </a:xfrm>
        </p:spPr>
        <p:txBody>
          <a:bodyPr anchor="ctr">
            <a:normAutofit/>
          </a:bodyPr>
          <a:lstStyle/>
          <a:p>
            <a:r>
              <a:rPr lang="en-US" dirty="0"/>
              <a:t>Learning Outcomes</a:t>
            </a:r>
          </a:p>
        </p:txBody>
      </p:sp>
      <p:sp>
        <p:nvSpPr>
          <p:cNvPr id="4" name="Content Placeholder 3">
            <a:extLst>
              <a:ext uri="{FF2B5EF4-FFF2-40B4-BE49-F238E27FC236}">
                <a16:creationId xmlns:a16="http://schemas.microsoft.com/office/drawing/2014/main" id="{AA339BA7-1D4A-6290-0F5F-AD885D299FCA}"/>
              </a:ext>
            </a:extLst>
          </p:cNvPr>
          <p:cNvSpPr>
            <a:spLocks noGrp="1"/>
          </p:cNvSpPr>
          <p:nvPr>
            <p:ph idx="1"/>
          </p:nvPr>
        </p:nvSpPr>
        <p:spPr>
          <a:xfrm>
            <a:off x="398145" y="954832"/>
            <a:ext cx="8730478" cy="4948335"/>
          </a:xfrm>
        </p:spPr>
        <p:txBody>
          <a:bodyPr/>
          <a:lstStyle/>
          <a:p>
            <a:r>
              <a:rPr lang="en-GB" dirty="0"/>
              <a:t>By the end of this session, you will know how to:</a:t>
            </a:r>
          </a:p>
          <a:p>
            <a:pPr lvl="1"/>
            <a:r>
              <a:rPr lang="en-GB" b="1" dirty="0"/>
              <a:t>Understand the transformer architecture and the innovations behind it: </a:t>
            </a:r>
          </a:p>
          <a:p>
            <a:pPr lvl="2"/>
            <a:r>
              <a:rPr lang="en-GB" dirty="0"/>
              <a:t>Residual connections </a:t>
            </a:r>
          </a:p>
          <a:p>
            <a:pPr lvl="2"/>
            <a:r>
              <a:rPr lang="en-GB" dirty="0"/>
              <a:t>Normalization </a:t>
            </a:r>
          </a:p>
          <a:p>
            <a:pPr lvl="2"/>
            <a:r>
              <a:rPr lang="en-GB" dirty="0"/>
              <a:t>Self-Attention </a:t>
            </a:r>
          </a:p>
          <a:p>
            <a:pPr lvl="2"/>
            <a:r>
              <a:rPr lang="en-GB" dirty="0" err="1"/>
              <a:t>FeedForward</a:t>
            </a:r>
            <a:r>
              <a:rPr lang="en-GB" dirty="0"/>
              <a:t> networks </a:t>
            </a:r>
          </a:p>
          <a:p>
            <a:pPr lvl="2"/>
            <a:r>
              <a:rPr lang="en-GB" dirty="0"/>
              <a:t>Positional Encodings</a:t>
            </a:r>
          </a:p>
          <a:p>
            <a:pPr marL="780415" lvl="2" indent="0">
              <a:buNone/>
            </a:pPr>
            <a:endParaRPr lang="en-GB" dirty="0"/>
          </a:p>
          <a:p>
            <a:pPr lvl="1"/>
            <a:r>
              <a:rPr lang="en-GB" b="1" dirty="0"/>
              <a:t>How to turn a transformer into an LLM</a:t>
            </a:r>
            <a:r>
              <a:rPr lang="en-GB" dirty="0"/>
              <a:t>:</a:t>
            </a:r>
          </a:p>
          <a:p>
            <a:pPr lvl="2"/>
            <a:r>
              <a:rPr lang="en-GB" dirty="0"/>
              <a:t>Pre-Training </a:t>
            </a:r>
          </a:p>
          <a:p>
            <a:pPr lvl="2"/>
            <a:r>
              <a:rPr lang="en-GB" dirty="0"/>
              <a:t>Supervised Fine-tuning </a:t>
            </a:r>
          </a:p>
          <a:p>
            <a:pPr lvl="2"/>
            <a:r>
              <a:rPr lang="en-GB" dirty="0"/>
              <a:t>Reinforcement Learning from Human Feedback.</a:t>
            </a:r>
          </a:p>
          <a:p>
            <a:pPr marL="780415" lvl="2" indent="0">
              <a:buNone/>
            </a:pPr>
            <a:endParaRPr lang="en-GB" dirty="0"/>
          </a:p>
          <a:p>
            <a:pPr lvl="1"/>
            <a:r>
              <a:rPr lang="en-GB" b="1" dirty="0"/>
              <a:t>LLM Inference:</a:t>
            </a:r>
          </a:p>
          <a:p>
            <a:pPr lvl="2"/>
            <a:r>
              <a:rPr lang="en-GB" dirty="0"/>
              <a:t>Auto-regressive Generation </a:t>
            </a:r>
          </a:p>
          <a:p>
            <a:pPr lvl="2"/>
            <a:r>
              <a:rPr lang="en-GB" dirty="0"/>
              <a:t>Prompt Processing </a:t>
            </a:r>
          </a:p>
          <a:p>
            <a:pPr lvl="2"/>
            <a:r>
              <a:rPr lang="en-GB" dirty="0"/>
              <a:t>KV Caching </a:t>
            </a:r>
          </a:p>
          <a:p>
            <a:pPr marL="780415" lvl="2" indent="0">
              <a:buNone/>
            </a:pPr>
            <a:endParaRPr lang="en-GB" dirty="0"/>
          </a:p>
        </p:txBody>
      </p:sp>
    </p:spTree>
    <p:extLst>
      <p:ext uri="{BB962C8B-B14F-4D97-AF65-F5344CB8AC3E}">
        <p14:creationId xmlns:p14="http://schemas.microsoft.com/office/powerpoint/2010/main" val="97801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F42B-89C3-8D45-BCF5-65A370DB96C1}"/>
              </a:ext>
            </a:extLst>
          </p:cNvPr>
          <p:cNvSpPr>
            <a:spLocks noGrp="1"/>
          </p:cNvSpPr>
          <p:nvPr>
            <p:ph type="title"/>
          </p:nvPr>
        </p:nvSpPr>
        <p:spPr>
          <a:xfrm>
            <a:off x="598625" y="1457547"/>
            <a:ext cx="5916476" cy="2574186"/>
          </a:xfrm>
        </p:spPr>
        <p:txBody>
          <a:bodyPr/>
          <a:lstStyle/>
          <a:p>
            <a:r>
              <a:rPr lang="en-US" dirty="0"/>
              <a:t>Questions and Discussion</a:t>
            </a:r>
          </a:p>
        </p:txBody>
      </p:sp>
    </p:spTree>
    <p:extLst>
      <p:ext uri="{BB962C8B-B14F-4D97-AF65-F5344CB8AC3E}">
        <p14:creationId xmlns:p14="http://schemas.microsoft.com/office/powerpoint/2010/main" val="335707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398145" y="478301"/>
            <a:ext cx="11233150" cy="654760"/>
          </a:xfrm>
        </p:spPr>
        <p:txBody>
          <a:bodyPr anchor="ctr">
            <a:normAutofit/>
          </a:bodyPr>
          <a:lstStyle/>
          <a:p>
            <a:r>
              <a:rPr lang="en-US" dirty="0"/>
              <a:t>How we got here? </a:t>
            </a:r>
          </a:p>
        </p:txBody>
      </p:sp>
      <p:sp>
        <p:nvSpPr>
          <p:cNvPr id="13" name="Content Placeholder 2">
            <a:extLst>
              <a:ext uri="{FF2B5EF4-FFF2-40B4-BE49-F238E27FC236}">
                <a16:creationId xmlns:a16="http://schemas.microsoft.com/office/drawing/2014/main" id="{72399847-2F99-45EF-B262-BCEA8DEAD5C3}"/>
              </a:ext>
            </a:extLst>
          </p:cNvPr>
          <p:cNvSpPr>
            <a:spLocks noGrp="1"/>
          </p:cNvSpPr>
          <p:nvPr>
            <p:ph idx="1"/>
          </p:nvPr>
        </p:nvSpPr>
        <p:spPr>
          <a:xfrm>
            <a:off x="0" y="1557908"/>
            <a:ext cx="3875406" cy="4293756"/>
          </a:xfrm>
        </p:spPr>
        <p:txBody>
          <a:bodyPr>
            <a:normAutofit/>
          </a:bodyPr>
          <a:lstStyle/>
          <a:p>
            <a:pPr lvl="1">
              <a:lnSpc>
                <a:spcPct val="90000"/>
              </a:lnSpc>
              <a:spcAft>
                <a:spcPts val="600"/>
              </a:spcAft>
            </a:pPr>
            <a:r>
              <a:rPr lang="en-GB" sz="1500" b="1" dirty="0"/>
              <a:t>Early AI (1950s-1990s) – Symbolic AI &amp; Classical Machine Learning</a:t>
            </a:r>
            <a:r>
              <a:rPr lang="en-GB" sz="1500" dirty="0"/>
              <a:t>	</a:t>
            </a:r>
          </a:p>
          <a:p>
            <a:pPr lvl="2">
              <a:lnSpc>
                <a:spcPct val="90000"/>
              </a:lnSpc>
              <a:spcAft>
                <a:spcPts val="600"/>
              </a:spcAft>
            </a:pPr>
            <a:r>
              <a:rPr lang="en-GB" sz="1500" b="1" dirty="0"/>
              <a:t>Perceptron (1958)</a:t>
            </a:r>
            <a:r>
              <a:rPr lang="en-GB" sz="1500" dirty="0"/>
              <a:t> – Frank Rosenblatt’s simple neural network, later shown to be limited.</a:t>
            </a:r>
          </a:p>
          <a:p>
            <a:pPr lvl="2">
              <a:lnSpc>
                <a:spcPct val="90000"/>
              </a:lnSpc>
              <a:spcAft>
                <a:spcPts val="600"/>
              </a:spcAft>
            </a:pPr>
            <a:r>
              <a:rPr lang="en-GB" sz="1500" b="1" dirty="0"/>
              <a:t>Backpropagation (1986)</a:t>
            </a:r>
            <a:r>
              <a:rPr lang="en-GB" sz="1500" dirty="0"/>
              <a:t> – Key breakthrough by </a:t>
            </a:r>
            <a:r>
              <a:rPr lang="en-GB" sz="1500" dirty="0" err="1"/>
              <a:t>Rumelhart</a:t>
            </a:r>
            <a:r>
              <a:rPr lang="en-GB" sz="1500" dirty="0"/>
              <a:t>, Hinton, and Williams.</a:t>
            </a:r>
          </a:p>
          <a:p>
            <a:pPr lvl="2">
              <a:lnSpc>
                <a:spcPct val="90000"/>
              </a:lnSpc>
              <a:spcAft>
                <a:spcPts val="600"/>
              </a:spcAft>
            </a:pPr>
            <a:r>
              <a:rPr lang="en-GB" sz="1500" b="1" dirty="0"/>
              <a:t>Support Vector Machines (1990s)</a:t>
            </a:r>
            <a:r>
              <a:rPr lang="en-GB" sz="1500" dirty="0"/>
              <a:t> – Rise of kernel methods for classification.</a:t>
            </a:r>
          </a:p>
          <a:p>
            <a:pPr marL="780415" lvl="2" indent="0">
              <a:lnSpc>
                <a:spcPct val="90000"/>
              </a:lnSpc>
              <a:spcAft>
                <a:spcPts val="600"/>
              </a:spcAft>
              <a:buNone/>
            </a:pPr>
            <a:endParaRPr lang="en-GB" sz="1500" dirty="0"/>
          </a:p>
          <a:p>
            <a:pPr marL="506095" lvl="1" indent="0">
              <a:lnSpc>
                <a:spcPct val="90000"/>
              </a:lnSpc>
              <a:spcAft>
                <a:spcPts val="600"/>
              </a:spcAft>
              <a:buNone/>
            </a:pPr>
            <a:endParaRPr lang="en-US" altLang="en-US" sz="1500" dirty="0"/>
          </a:p>
        </p:txBody>
      </p:sp>
      <p:sp>
        <p:nvSpPr>
          <p:cNvPr id="5" name="TextBox 4">
            <a:extLst>
              <a:ext uri="{FF2B5EF4-FFF2-40B4-BE49-F238E27FC236}">
                <a16:creationId xmlns:a16="http://schemas.microsoft.com/office/drawing/2014/main" id="{91D9BD9C-D162-4CD1-D125-9B5F968B1251}"/>
              </a:ext>
            </a:extLst>
          </p:cNvPr>
          <p:cNvSpPr txBox="1"/>
          <p:nvPr/>
        </p:nvSpPr>
        <p:spPr>
          <a:xfrm>
            <a:off x="479425" y="6705651"/>
            <a:ext cx="12263120" cy="1523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b="0" i="0" dirty="0" err="1">
                <a:solidFill>
                  <a:srgbClr val="222222"/>
                </a:solidFill>
                <a:effectLst/>
                <a:latin typeface="Arial" panose="020B0604020202020204" pitchFamily="34" charset="0"/>
              </a:rPr>
              <a:t>Krizhevsky</a:t>
            </a:r>
            <a:r>
              <a:rPr lang="en-GB" sz="1100" b="0" i="0" dirty="0">
                <a:solidFill>
                  <a:srgbClr val="222222"/>
                </a:solidFill>
                <a:effectLst/>
                <a:latin typeface="Arial" panose="020B0604020202020204" pitchFamily="34" charset="0"/>
              </a:rPr>
              <a:t>, Alex, Ilya </a:t>
            </a:r>
            <a:r>
              <a:rPr lang="en-GB" sz="1100" b="0" i="0" dirty="0" err="1">
                <a:solidFill>
                  <a:srgbClr val="222222"/>
                </a:solidFill>
                <a:effectLst/>
                <a:latin typeface="Arial" panose="020B0604020202020204" pitchFamily="34" charset="0"/>
              </a:rPr>
              <a:t>Sutskever</a:t>
            </a:r>
            <a:r>
              <a:rPr lang="en-GB" sz="1100" b="0" i="0" dirty="0">
                <a:solidFill>
                  <a:srgbClr val="222222"/>
                </a:solidFill>
                <a:effectLst/>
                <a:latin typeface="Arial" panose="020B0604020202020204" pitchFamily="34" charset="0"/>
              </a:rPr>
              <a:t>, and Geoffrey E. Hinton. "</a:t>
            </a:r>
            <a:r>
              <a:rPr lang="en-GB" sz="1100" b="0" i="0" dirty="0" err="1">
                <a:solidFill>
                  <a:srgbClr val="222222"/>
                </a:solidFill>
                <a:effectLst/>
                <a:latin typeface="Arial" panose="020B0604020202020204" pitchFamily="34" charset="0"/>
              </a:rPr>
              <a:t>Imagenet</a:t>
            </a:r>
            <a:r>
              <a:rPr lang="en-GB" sz="1100" b="0" i="0" dirty="0">
                <a:solidFill>
                  <a:srgbClr val="222222"/>
                </a:solidFill>
                <a:effectLst/>
                <a:latin typeface="Arial" panose="020B0604020202020204" pitchFamily="34" charset="0"/>
              </a:rPr>
              <a:t> classification with deep convolutional neural networks." </a:t>
            </a:r>
            <a:r>
              <a:rPr lang="en-GB" sz="1100" b="0" i="1" dirty="0">
                <a:solidFill>
                  <a:srgbClr val="222222"/>
                </a:solidFill>
                <a:effectLst/>
                <a:latin typeface="Arial" panose="020B0604020202020204" pitchFamily="34" charset="0"/>
              </a:rPr>
              <a:t>Advances in neural information processing systems</a:t>
            </a:r>
            <a:r>
              <a:rPr lang="en-GB" sz="1100" b="0" i="0" dirty="0">
                <a:solidFill>
                  <a:srgbClr val="222222"/>
                </a:solidFill>
                <a:effectLst/>
                <a:latin typeface="Arial" panose="020B0604020202020204" pitchFamily="34" charset="0"/>
              </a:rPr>
              <a:t> 25 (2012).</a:t>
            </a:r>
            <a:endParaRPr lang="en-US" sz="1100" kern="1200" dirty="0" err="1">
              <a:solidFill>
                <a:schemeClr val="tx2"/>
              </a:solidFill>
              <a:latin typeface="+mn-lt"/>
              <a:ea typeface="+mn-ea"/>
              <a:cs typeface="+mn-cs"/>
            </a:endParaRPr>
          </a:p>
        </p:txBody>
      </p:sp>
      <p:pic>
        <p:nvPicPr>
          <p:cNvPr id="3" name="Picture 2">
            <a:extLst>
              <a:ext uri="{FF2B5EF4-FFF2-40B4-BE49-F238E27FC236}">
                <a16:creationId xmlns:a16="http://schemas.microsoft.com/office/drawing/2014/main" id="{63B69466-3C6C-5867-3447-16C864875D8A}"/>
              </a:ext>
            </a:extLst>
          </p:cNvPr>
          <p:cNvPicPr>
            <a:picLocks noChangeAspect="1"/>
          </p:cNvPicPr>
          <p:nvPr/>
        </p:nvPicPr>
        <p:blipFill>
          <a:blip r:embed="rId3"/>
          <a:stretch>
            <a:fillRect/>
          </a:stretch>
        </p:blipFill>
        <p:spPr>
          <a:xfrm>
            <a:off x="2764075" y="3988326"/>
            <a:ext cx="6501289" cy="2262831"/>
          </a:xfrm>
          <a:prstGeom prst="rect">
            <a:avLst/>
          </a:prstGeom>
        </p:spPr>
      </p:pic>
      <p:sp>
        <p:nvSpPr>
          <p:cNvPr id="6" name="Content Placeholder 2">
            <a:extLst>
              <a:ext uri="{FF2B5EF4-FFF2-40B4-BE49-F238E27FC236}">
                <a16:creationId xmlns:a16="http://schemas.microsoft.com/office/drawing/2014/main" id="{5AA01EB5-9EFE-F337-0019-0AABA1131B86}"/>
              </a:ext>
            </a:extLst>
          </p:cNvPr>
          <p:cNvSpPr txBox="1">
            <a:spLocks/>
          </p:cNvSpPr>
          <p:nvPr/>
        </p:nvSpPr>
        <p:spPr>
          <a:xfrm>
            <a:off x="3707679" y="1230618"/>
            <a:ext cx="4138268" cy="494833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Rise of Deep Learning (2010s-2016s) – Multi-layer Neural Networks</a:t>
            </a:r>
          </a:p>
          <a:p>
            <a:pPr lvl="2">
              <a:lnSpc>
                <a:spcPct val="90000"/>
              </a:lnSpc>
              <a:spcAft>
                <a:spcPts val="600"/>
              </a:spcAft>
            </a:pPr>
            <a:r>
              <a:rPr lang="en-GB" sz="1500" b="1" dirty="0" err="1"/>
              <a:t>AlexNet</a:t>
            </a:r>
            <a:r>
              <a:rPr lang="en-GB" sz="1500" b="1" dirty="0"/>
              <a:t> (2012)</a:t>
            </a:r>
            <a:r>
              <a:rPr lang="en-GB" sz="1500" dirty="0"/>
              <a:t> – Deep Convolutional Neural Network (CNN) that won ImageNet competition.</a:t>
            </a:r>
          </a:p>
          <a:p>
            <a:pPr lvl="2">
              <a:lnSpc>
                <a:spcPct val="90000"/>
              </a:lnSpc>
              <a:spcAft>
                <a:spcPts val="600"/>
              </a:spcAft>
            </a:pPr>
            <a:r>
              <a:rPr lang="en-GB" sz="1500" b="1" dirty="0"/>
              <a:t>VGG (2014)</a:t>
            </a:r>
            <a:r>
              <a:rPr lang="en-GB" sz="1500" dirty="0"/>
              <a:t> – Demonstrated the power of deeper architectures for image recognition.</a:t>
            </a:r>
          </a:p>
          <a:p>
            <a:pPr lvl="2">
              <a:lnSpc>
                <a:spcPct val="90000"/>
              </a:lnSpc>
              <a:spcAft>
                <a:spcPts val="600"/>
              </a:spcAft>
            </a:pPr>
            <a:r>
              <a:rPr lang="en-GB" sz="1500" b="1" dirty="0" err="1"/>
              <a:t>ResNet</a:t>
            </a:r>
            <a:r>
              <a:rPr lang="en-GB" sz="1500" b="1" dirty="0"/>
              <a:t> (2015)</a:t>
            </a:r>
            <a:r>
              <a:rPr lang="en-GB" sz="1500" dirty="0"/>
              <a:t> – Introduced residual connections, enabling very deep networks.</a:t>
            </a:r>
          </a:p>
          <a:p>
            <a:pPr marL="506095" lvl="1" indent="0">
              <a:lnSpc>
                <a:spcPct val="90000"/>
              </a:lnSpc>
              <a:spcAft>
                <a:spcPts val="600"/>
              </a:spcAft>
              <a:buNone/>
            </a:pPr>
            <a:r>
              <a:rPr lang="en-GB" sz="1500" dirty="0"/>
              <a:t>	</a:t>
            </a:r>
          </a:p>
          <a:p>
            <a:pPr lvl="1">
              <a:lnSpc>
                <a:spcPct val="90000"/>
              </a:lnSpc>
              <a:spcAft>
                <a:spcPts val="600"/>
              </a:spcAft>
            </a:pPr>
            <a:endParaRPr lang="en-US" altLang="en-US" sz="1500" dirty="0"/>
          </a:p>
        </p:txBody>
      </p:sp>
      <p:sp>
        <p:nvSpPr>
          <p:cNvPr id="7" name="Content Placeholder 2">
            <a:extLst>
              <a:ext uri="{FF2B5EF4-FFF2-40B4-BE49-F238E27FC236}">
                <a16:creationId xmlns:a16="http://schemas.microsoft.com/office/drawing/2014/main" id="{419337B3-7565-A107-5FF0-1F0BD55CBD76}"/>
              </a:ext>
            </a:extLst>
          </p:cNvPr>
          <p:cNvSpPr txBox="1">
            <a:spLocks/>
          </p:cNvSpPr>
          <p:nvPr/>
        </p:nvSpPr>
        <p:spPr>
          <a:xfrm>
            <a:off x="7545446" y="1230618"/>
            <a:ext cx="4138269" cy="3142765"/>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Tx/>
              <a:buBlip>
                <a:blip r:embed="rId4">
                  <a:extLst>
                    <a:ext uri="{96DAC541-7B7A-43D3-8B79-37D633B846F1}">
                      <asvg:svgBlip xmlns:asvg="http://schemas.microsoft.com/office/drawing/2016/SVG/main" r:embed="rId5"/>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6">
                  <a:extLst>
                    <a:ext uri="{96DAC541-7B7A-43D3-8B79-37D633B846F1}">
                      <asvg:svgBlip xmlns:asvg="http://schemas.microsoft.com/office/drawing/2016/SVG/main" r:embed="rId7"/>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780415" lvl="2" indent="0">
              <a:lnSpc>
                <a:spcPct val="90000"/>
              </a:lnSpc>
              <a:spcAft>
                <a:spcPts val="600"/>
              </a:spcAft>
              <a:buFontTx/>
              <a:buNone/>
            </a:pPr>
            <a:endParaRPr lang="en-GB" sz="1500" dirty="0"/>
          </a:p>
          <a:p>
            <a:pPr lvl="1">
              <a:lnSpc>
                <a:spcPct val="90000"/>
              </a:lnSpc>
              <a:spcAft>
                <a:spcPts val="600"/>
              </a:spcAft>
            </a:pPr>
            <a:r>
              <a:rPr lang="en-GB" sz="1500" b="1" dirty="0"/>
              <a:t>Unification of Architectures (2016-Present)</a:t>
            </a:r>
          </a:p>
          <a:p>
            <a:pPr lvl="2">
              <a:lnSpc>
                <a:spcPct val="90000"/>
              </a:lnSpc>
              <a:spcAft>
                <a:spcPts val="600"/>
              </a:spcAft>
            </a:pPr>
            <a:r>
              <a:rPr lang="en-GB" sz="1500" b="1" dirty="0"/>
              <a:t>Transformers (2017, Attention Is All You Need)</a:t>
            </a:r>
            <a:r>
              <a:rPr lang="en-GB" sz="1500" dirty="0"/>
              <a:t> – Revolutionized NLP (e.g., BERT, GPT). </a:t>
            </a:r>
          </a:p>
          <a:p>
            <a:pPr lvl="2">
              <a:lnSpc>
                <a:spcPct val="90000"/>
              </a:lnSpc>
              <a:spcAft>
                <a:spcPts val="600"/>
              </a:spcAft>
            </a:pPr>
            <a:r>
              <a:rPr lang="en-GB" sz="1500" b="1" dirty="0"/>
              <a:t>Vision Transformers (2020)</a:t>
            </a:r>
            <a:r>
              <a:rPr lang="en-GB" sz="1500" dirty="0"/>
              <a:t> – Applied self-attention to image processing (</a:t>
            </a:r>
            <a:r>
              <a:rPr lang="en-GB" sz="1500" dirty="0" err="1"/>
              <a:t>ViT</a:t>
            </a:r>
            <a:r>
              <a:rPr lang="en-GB" sz="1500" dirty="0"/>
              <a:t>, Swin). </a:t>
            </a:r>
          </a:p>
          <a:p>
            <a:pPr lvl="2">
              <a:lnSpc>
                <a:spcPct val="90000"/>
              </a:lnSpc>
              <a:spcAft>
                <a:spcPts val="600"/>
              </a:spcAft>
            </a:pPr>
            <a:r>
              <a:rPr lang="en-GB" sz="1500" b="1" dirty="0"/>
              <a:t>Diffusion Models (2022-Present)</a:t>
            </a:r>
            <a:r>
              <a:rPr lang="en-GB" sz="1500" dirty="0"/>
              <a:t> – Leading generative models (DALL·E, Stable Diffusion). 	</a:t>
            </a:r>
          </a:p>
          <a:p>
            <a:pPr lvl="1">
              <a:lnSpc>
                <a:spcPct val="90000"/>
              </a:lnSpc>
              <a:spcAft>
                <a:spcPts val="600"/>
              </a:spcAft>
            </a:pPr>
            <a:endParaRPr lang="en-US" altLang="en-US" sz="1500" dirty="0"/>
          </a:p>
        </p:txBody>
      </p:sp>
      <p:sp>
        <p:nvSpPr>
          <p:cNvPr id="8" name="TextBox 7">
            <a:extLst>
              <a:ext uri="{FF2B5EF4-FFF2-40B4-BE49-F238E27FC236}">
                <a16:creationId xmlns:a16="http://schemas.microsoft.com/office/drawing/2014/main" id="{1F97CFBF-0785-C6AE-E289-8731379FB1F9}"/>
              </a:ext>
            </a:extLst>
          </p:cNvPr>
          <p:cNvSpPr txBox="1"/>
          <p:nvPr/>
        </p:nvSpPr>
        <p:spPr>
          <a:xfrm>
            <a:off x="4458195" y="6088850"/>
            <a:ext cx="327561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err="1">
                <a:solidFill>
                  <a:schemeClr val="tx2"/>
                </a:solidFill>
                <a:latin typeface="+mn-lt"/>
                <a:ea typeface="+mn-ea"/>
                <a:cs typeface="+mn-cs"/>
              </a:rPr>
              <a:t>AlexNet</a:t>
            </a:r>
            <a:r>
              <a:rPr lang="en-US" sz="2100" kern="1200" dirty="0">
                <a:solidFill>
                  <a:schemeClr val="tx2"/>
                </a:solidFill>
                <a:latin typeface="+mn-lt"/>
                <a:ea typeface="+mn-ea"/>
                <a:cs typeface="+mn-cs"/>
              </a:rPr>
              <a:t> (CNN architecture)</a:t>
            </a:r>
          </a:p>
        </p:txBody>
      </p:sp>
    </p:spTree>
    <p:extLst>
      <p:ext uri="{BB962C8B-B14F-4D97-AF65-F5344CB8AC3E}">
        <p14:creationId xmlns:p14="http://schemas.microsoft.com/office/powerpoint/2010/main" val="16204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F0E-C526-CD20-A71C-65417EB9B65F}"/>
              </a:ext>
            </a:extLst>
          </p:cNvPr>
          <p:cNvSpPr>
            <a:spLocks noGrp="1"/>
          </p:cNvSpPr>
          <p:nvPr>
            <p:ph type="title"/>
          </p:nvPr>
        </p:nvSpPr>
        <p:spPr/>
        <p:txBody>
          <a:bodyPr/>
          <a:lstStyle/>
          <a:p>
            <a:r>
              <a:rPr lang="en-US" dirty="0"/>
              <a:t>The Transformer</a:t>
            </a:r>
            <a:br>
              <a:rPr lang="en-US" dirty="0"/>
            </a:br>
            <a:r>
              <a:rPr lang="en-US" dirty="0"/>
              <a:t> </a:t>
            </a:r>
          </a:p>
        </p:txBody>
      </p:sp>
      <p:sp>
        <p:nvSpPr>
          <p:cNvPr id="3" name="Content Placeholder 2">
            <a:extLst>
              <a:ext uri="{FF2B5EF4-FFF2-40B4-BE49-F238E27FC236}">
                <a16:creationId xmlns:a16="http://schemas.microsoft.com/office/drawing/2014/main" id="{4C795A47-9F27-FA47-E395-A30CF6D2D245}"/>
              </a:ext>
            </a:extLst>
          </p:cNvPr>
          <p:cNvSpPr>
            <a:spLocks noGrp="1"/>
          </p:cNvSpPr>
          <p:nvPr>
            <p:ph idx="1"/>
          </p:nvPr>
        </p:nvSpPr>
        <p:spPr>
          <a:xfrm>
            <a:off x="479425" y="1171111"/>
            <a:ext cx="6311668" cy="4948335"/>
          </a:xfrm>
        </p:spPr>
        <p:txBody>
          <a:bodyPr/>
          <a:lstStyle/>
          <a:p>
            <a:r>
              <a:rPr lang="en-US" dirty="0"/>
              <a:t>The transformer is becoming the default architecture for the majority of applications</a:t>
            </a:r>
          </a:p>
          <a:p>
            <a:r>
              <a:rPr lang="en-US" dirty="0"/>
              <a:t>Why? </a:t>
            </a:r>
          </a:p>
          <a:p>
            <a:pPr lvl="1"/>
            <a:r>
              <a:rPr lang="en-US" dirty="0"/>
              <a:t>No inductive biases </a:t>
            </a:r>
          </a:p>
          <a:p>
            <a:pPr lvl="1"/>
            <a:r>
              <a:rPr lang="en-US" dirty="0"/>
              <a:t>Ability to model Long-range Dependencies </a:t>
            </a:r>
          </a:p>
          <a:p>
            <a:pPr lvl="1"/>
            <a:r>
              <a:rPr lang="en-US" dirty="0"/>
              <a:t>Extremely Parallelizable </a:t>
            </a:r>
          </a:p>
          <a:p>
            <a:pPr lvl="1"/>
            <a:r>
              <a:rPr lang="en-US" dirty="0"/>
              <a:t>Very General Representations </a:t>
            </a:r>
          </a:p>
          <a:p>
            <a:pPr lvl="1"/>
            <a:endParaRPr lang="en-US" dirty="0"/>
          </a:p>
          <a:p>
            <a:r>
              <a:rPr lang="en-US" dirty="0"/>
              <a:t>Key Innovations: </a:t>
            </a:r>
          </a:p>
          <a:p>
            <a:pPr lvl="1"/>
            <a:r>
              <a:rPr lang="en-US" dirty="0"/>
              <a:t>Residual Connections</a:t>
            </a:r>
          </a:p>
          <a:p>
            <a:pPr lvl="1"/>
            <a:r>
              <a:rPr lang="en-US" dirty="0"/>
              <a:t>Layer Normalization</a:t>
            </a:r>
          </a:p>
          <a:p>
            <a:pPr lvl="1"/>
            <a:r>
              <a:rPr lang="en-US" dirty="0"/>
              <a:t>Self-Attention</a:t>
            </a:r>
          </a:p>
          <a:p>
            <a:pPr lvl="1"/>
            <a:r>
              <a:rPr lang="en-US" dirty="0"/>
              <a:t>Feedforward Networks </a:t>
            </a:r>
          </a:p>
          <a:p>
            <a:pPr lvl="1"/>
            <a:r>
              <a:rPr lang="en-US" dirty="0"/>
              <a:t>Positional Encodings</a:t>
            </a:r>
          </a:p>
        </p:txBody>
      </p:sp>
      <p:pic>
        <p:nvPicPr>
          <p:cNvPr id="6" name="Picture 5">
            <a:extLst>
              <a:ext uri="{FF2B5EF4-FFF2-40B4-BE49-F238E27FC236}">
                <a16:creationId xmlns:a16="http://schemas.microsoft.com/office/drawing/2014/main" id="{81E146AD-D642-896D-10F1-BCE0F9840E0D}"/>
              </a:ext>
            </a:extLst>
          </p:cNvPr>
          <p:cNvPicPr>
            <a:picLocks noChangeAspect="1"/>
          </p:cNvPicPr>
          <p:nvPr/>
        </p:nvPicPr>
        <p:blipFill>
          <a:blip r:embed="rId3"/>
          <a:stretch>
            <a:fillRect/>
          </a:stretch>
        </p:blipFill>
        <p:spPr>
          <a:xfrm>
            <a:off x="7416556" y="367990"/>
            <a:ext cx="4150274" cy="5865541"/>
          </a:xfrm>
          <a:prstGeom prst="rect">
            <a:avLst/>
          </a:prstGeom>
        </p:spPr>
      </p:pic>
      <p:sp>
        <p:nvSpPr>
          <p:cNvPr id="4" name="TextBox 3">
            <a:extLst>
              <a:ext uri="{FF2B5EF4-FFF2-40B4-BE49-F238E27FC236}">
                <a16:creationId xmlns:a16="http://schemas.microsoft.com/office/drawing/2014/main" id="{B51C87ED-CE53-549D-6B4D-98517047F334}"/>
              </a:ext>
            </a:extLst>
          </p:cNvPr>
          <p:cNvSpPr txBox="1"/>
          <p:nvPr/>
        </p:nvSpPr>
        <p:spPr>
          <a:xfrm>
            <a:off x="479425" y="6688723"/>
            <a:ext cx="12029440" cy="169277"/>
          </a:xfrm>
          <a:prstGeom prst="rect">
            <a:avLst/>
          </a:prstGeom>
          <a:noFill/>
        </p:spPr>
        <p:txBody>
          <a:bodyPr wrap="square" lIns="0" tIns="0" rIns="0" bIns="0" rtlCol="0">
            <a:spAutoFit/>
          </a:bodyPr>
          <a:lstStyle/>
          <a:p>
            <a:r>
              <a:rPr lang="en-GB" sz="1100" dirty="0"/>
              <a:t>Vaswani, A., </a:t>
            </a:r>
            <a:r>
              <a:rPr lang="en-GB" sz="1100" dirty="0" err="1"/>
              <a:t>Shazeer</a:t>
            </a:r>
            <a:r>
              <a:rPr lang="en-GB" sz="1100" dirty="0"/>
              <a:t>, N., Parmar, N., </a:t>
            </a:r>
            <a:r>
              <a:rPr lang="en-GB" sz="1100" dirty="0" err="1"/>
              <a:t>Uszkoreit</a:t>
            </a:r>
            <a:r>
              <a:rPr lang="en-GB" sz="1100" dirty="0"/>
              <a:t>, J., Jones, L., Gomez, A. N., Kaiser, </a:t>
            </a:r>
            <a:r>
              <a:rPr lang="en-GB" sz="1100" dirty="0" err="1"/>
              <a:t>Ł</a:t>
            </a:r>
            <a:r>
              <a:rPr lang="en-GB" sz="1100" dirty="0"/>
              <a:t>., &amp; </a:t>
            </a:r>
            <a:r>
              <a:rPr lang="en-GB" sz="1100" dirty="0" err="1"/>
              <a:t>Polosukhin</a:t>
            </a:r>
            <a:r>
              <a:rPr lang="en-GB" sz="1100" dirty="0"/>
              <a:t>, I. (2017). Attention is all you need. </a:t>
            </a:r>
            <a:r>
              <a:rPr lang="en-GB" sz="1100" i="1" dirty="0"/>
              <a:t>Advances in Neural Information Processing Systems</a:t>
            </a:r>
            <a:r>
              <a:rPr lang="en-GB" sz="1100" dirty="0"/>
              <a:t>, </a:t>
            </a:r>
            <a:r>
              <a:rPr lang="en-GB" sz="1100" i="1" dirty="0"/>
              <a:t>2017-December</a:t>
            </a:r>
            <a:r>
              <a:rPr lang="en-GB" sz="1100" dirty="0"/>
              <a:t>.</a:t>
            </a:r>
          </a:p>
        </p:txBody>
      </p:sp>
    </p:spTree>
    <p:extLst>
      <p:ext uri="{BB962C8B-B14F-4D97-AF65-F5344CB8AC3E}">
        <p14:creationId xmlns:p14="http://schemas.microsoft.com/office/powerpoint/2010/main" val="771487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8ACF-A123-2A34-5C0A-AC89E242F3CF}"/>
              </a:ext>
            </a:extLst>
          </p:cNvPr>
          <p:cNvSpPr>
            <a:spLocks noGrp="1"/>
          </p:cNvSpPr>
          <p:nvPr>
            <p:ph type="title"/>
          </p:nvPr>
        </p:nvSpPr>
        <p:spPr>
          <a:xfrm>
            <a:off x="479424" y="301967"/>
            <a:ext cx="11233150" cy="654760"/>
          </a:xfrm>
        </p:spPr>
        <p:txBody>
          <a:bodyPr/>
          <a:lstStyle/>
          <a:p>
            <a:r>
              <a:rPr lang="en-US" dirty="0"/>
              <a:t>Vanishing Gradients</a:t>
            </a:r>
          </a:p>
        </p:txBody>
      </p:sp>
      <p:sp>
        <p:nvSpPr>
          <p:cNvPr id="3" name="Content Placeholder 2">
            <a:extLst>
              <a:ext uri="{FF2B5EF4-FFF2-40B4-BE49-F238E27FC236}">
                <a16:creationId xmlns:a16="http://schemas.microsoft.com/office/drawing/2014/main" id="{65634192-3E71-8911-1E8E-A58E6D08583C}"/>
              </a:ext>
            </a:extLst>
          </p:cNvPr>
          <p:cNvSpPr>
            <a:spLocks noGrp="1"/>
          </p:cNvSpPr>
          <p:nvPr>
            <p:ph idx="1"/>
          </p:nvPr>
        </p:nvSpPr>
        <p:spPr>
          <a:xfrm>
            <a:off x="479425" y="1171111"/>
            <a:ext cx="11321714" cy="5111355"/>
          </a:xfrm>
        </p:spPr>
        <p:txBody>
          <a:bodyPr/>
          <a:lstStyle/>
          <a:p>
            <a:r>
              <a:rPr lang="en-US" sz="2000" b="1" dirty="0"/>
              <a:t>Purpose: </a:t>
            </a:r>
            <a:r>
              <a:rPr lang="en-GB" sz="2000" dirty="0"/>
              <a:t>Before we can understand the importance of residual connections in deep neural networks, we must first examine a key challenge in training deep models — the </a:t>
            </a:r>
            <a:r>
              <a:rPr lang="en-GB" sz="2000" b="1" dirty="0"/>
              <a:t>vanishing gradient problem</a:t>
            </a:r>
            <a:r>
              <a:rPr lang="en-GB" sz="2000" dirty="0"/>
              <a:t>.</a:t>
            </a:r>
          </a:p>
          <a:p>
            <a:endParaRPr lang="en-GB" sz="1600" dirty="0"/>
          </a:p>
          <a:p>
            <a:r>
              <a:rPr lang="en-US" sz="2000" b="1" dirty="0"/>
              <a:t>Forward Pass</a:t>
            </a:r>
            <a:r>
              <a:rPr lang="en-US" sz="2000" dirty="0"/>
              <a:t>: For a feedforward network with layers indexed by </a:t>
            </a:r>
            <a:r>
              <a:rPr lang="en-US" sz="2000" dirty="0" err="1"/>
              <a:t>i</a:t>
            </a:r>
            <a:r>
              <a:rPr lang="en-US" sz="2000" dirty="0"/>
              <a:t>. </a:t>
            </a:r>
          </a:p>
          <a:p>
            <a:pPr marL="0" indent="0">
              <a:buNone/>
            </a:pPr>
            <a:endParaRPr lang="en-US" sz="2000" dirty="0"/>
          </a:p>
          <a:p>
            <a:pPr marL="0" indent="0">
              <a:buNone/>
            </a:pPr>
            <a:endParaRPr lang="en-US" sz="2000" dirty="0"/>
          </a:p>
          <a:p>
            <a:r>
              <a:rPr lang="en-US" sz="2000" b="1" dirty="0"/>
              <a:t>Backward pass</a:t>
            </a:r>
            <a:r>
              <a:rPr lang="en-US" sz="2000" dirty="0"/>
              <a:t>: Gradient Propagation</a:t>
            </a:r>
          </a:p>
          <a:p>
            <a:endParaRPr lang="en-US" sz="2000" dirty="0"/>
          </a:p>
          <a:p>
            <a:endParaRPr lang="en-US" sz="2000" dirty="0"/>
          </a:p>
          <a:p>
            <a:endParaRPr lang="en-US" sz="2000" dirty="0"/>
          </a:p>
          <a:p>
            <a:r>
              <a:rPr lang="en-GB" sz="2000" dirty="0"/>
              <a:t>The gradient of the loss </a:t>
            </a:r>
            <a:r>
              <a:rPr lang="en-GB" sz="2000" dirty="0" err="1"/>
              <a:t>w.r.t.</a:t>
            </a:r>
            <a:r>
              <a:rPr lang="en-GB" sz="2000" dirty="0"/>
              <a:t> the input to earlier layers is a </a:t>
            </a:r>
            <a:r>
              <a:rPr lang="en-GB" sz="2000" b="1" dirty="0"/>
              <a:t>product of Jacobians</a:t>
            </a:r>
            <a:r>
              <a:rPr lang="en-GB" sz="2000" dirty="0"/>
              <a:t> from later layers. If the derivative of each layer is bounded by a value less than 1 (e.g., sigmoid/tanh), the gradients shrink </a:t>
            </a:r>
            <a:r>
              <a:rPr lang="en-GB" sz="2000" b="1" dirty="0"/>
              <a:t>exponentially</a:t>
            </a:r>
            <a:r>
              <a:rPr lang="en-GB" sz="2000" dirty="0"/>
              <a:t> with depth. This leads to: </a:t>
            </a:r>
            <a:r>
              <a:rPr lang="en-GB" sz="2000" b="1" dirty="0"/>
              <a:t>Slow or stalled learning</a:t>
            </a:r>
            <a:r>
              <a:rPr lang="en-GB" sz="2000" dirty="0"/>
              <a:t> in shallow layers and </a:t>
            </a:r>
            <a:r>
              <a:rPr lang="en-GB" sz="2000" b="1" dirty="0"/>
              <a:t>Poor gradient flow</a:t>
            </a:r>
            <a:r>
              <a:rPr lang="en-GB" sz="2000" dirty="0"/>
              <a:t> during backpropagation</a:t>
            </a:r>
            <a:br>
              <a:rPr lang="en-US" sz="2000" dirty="0"/>
            </a:br>
            <a:br>
              <a:rPr lang="en-US" sz="2000" dirty="0"/>
            </a:br>
            <a:endParaRPr lang="en-US" dirty="0"/>
          </a:p>
          <a:p>
            <a:endParaRPr lang="en-US" sz="2000" dirty="0"/>
          </a:p>
          <a:p>
            <a:pPr marL="0" indent="0">
              <a:buNone/>
            </a:pPr>
            <a:endParaRPr lang="en-US" sz="2000" dirty="0"/>
          </a:p>
          <a:p>
            <a:endParaRPr lang="en-US" sz="2000" dirty="0"/>
          </a:p>
          <a:p>
            <a:endParaRPr lang="en-US" sz="2000" dirty="0"/>
          </a:p>
          <a:p>
            <a:pPr marL="0" indent="0">
              <a:buNone/>
            </a:pPr>
            <a:endParaRPr lang="en-US" sz="2000" dirty="0"/>
          </a:p>
        </p:txBody>
      </p:sp>
      <p:pic>
        <p:nvPicPr>
          <p:cNvPr id="12" name="Picture 11">
            <a:extLst>
              <a:ext uri="{FF2B5EF4-FFF2-40B4-BE49-F238E27FC236}">
                <a16:creationId xmlns:a16="http://schemas.microsoft.com/office/drawing/2014/main" id="{462A2D71-DDFA-AB09-5396-351DD6CF069D}"/>
              </a:ext>
            </a:extLst>
          </p:cNvPr>
          <p:cNvPicPr>
            <a:picLocks noChangeAspect="1"/>
          </p:cNvPicPr>
          <p:nvPr/>
        </p:nvPicPr>
        <p:blipFill>
          <a:blip r:embed="rId3"/>
          <a:stretch>
            <a:fillRect/>
          </a:stretch>
        </p:blipFill>
        <p:spPr>
          <a:xfrm>
            <a:off x="4876800" y="2583461"/>
            <a:ext cx="2438400" cy="711200"/>
          </a:xfrm>
          <a:prstGeom prst="rect">
            <a:avLst/>
          </a:prstGeom>
        </p:spPr>
      </p:pic>
      <p:pic>
        <p:nvPicPr>
          <p:cNvPr id="13" name="Picture 12">
            <a:extLst>
              <a:ext uri="{FF2B5EF4-FFF2-40B4-BE49-F238E27FC236}">
                <a16:creationId xmlns:a16="http://schemas.microsoft.com/office/drawing/2014/main" id="{B87D8CF8-B94E-38A4-E70F-85BFCBBB2F30}"/>
              </a:ext>
            </a:extLst>
          </p:cNvPr>
          <p:cNvPicPr>
            <a:picLocks noChangeAspect="1"/>
          </p:cNvPicPr>
          <p:nvPr/>
        </p:nvPicPr>
        <p:blipFill>
          <a:blip r:embed="rId4"/>
          <a:stretch>
            <a:fillRect/>
          </a:stretch>
        </p:blipFill>
        <p:spPr>
          <a:xfrm>
            <a:off x="4133308" y="3769819"/>
            <a:ext cx="3925383" cy="845906"/>
          </a:xfrm>
          <a:prstGeom prst="rect">
            <a:avLst/>
          </a:prstGeom>
        </p:spPr>
      </p:pic>
    </p:spTree>
    <p:extLst>
      <p:ext uri="{BB962C8B-B14F-4D97-AF65-F5344CB8AC3E}">
        <p14:creationId xmlns:p14="http://schemas.microsoft.com/office/powerpoint/2010/main" val="23432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B61-C30F-3AB3-050B-446732199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CE783-4588-1A0B-38C6-2F0E538DDE21}"/>
              </a:ext>
            </a:extLst>
          </p:cNvPr>
          <p:cNvSpPr>
            <a:spLocks noGrp="1"/>
          </p:cNvSpPr>
          <p:nvPr>
            <p:ph type="title"/>
          </p:nvPr>
        </p:nvSpPr>
        <p:spPr/>
        <p:txBody>
          <a:bodyPr/>
          <a:lstStyle/>
          <a:p>
            <a:r>
              <a:rPr lang="en-US" dirty="0"/>
              <a:t>Residual Connections </a:t>
            </a:r>
          </a:p>
        </p:txBody>
      </p:sp>
      <p:sp>
        <p:nvSpPr>
          <p:cNvPr id="3" name="Content Placeholder 2">
            <a:extLst>
              <a:ext uri="{FF2B5EF4-FFF2-40B4-BE49-F238E27FC236}">
                <a16:creationId xmlns:a16="http://schemas.microsoft.com/office/drawing/2014/main" id="{56803284-9177-2D36-9B85-4C52ECA0C3FC}"/>
              </a:ext>
            </a:extLst>
          </p:cNvPr>
          <p:cNvSpPr>
            <a:spLocks noGrp="1"/>
          </p:cNvSpPr>
          <p:nvPr>
            <p:ph idx="1"/>
          </p:nvPr>
        </p:nvSpPr>
        <p:spPr>
          <a:xfrm>
            <a:off x="479425" y="1171111"/>
            <a:ext cx="7750175" cy="5111355"/>
          </a:xfrm>
        </p:spPr>
        <p:txBody>
          <a:bodyPr/>
          <a:lstStyle/>
          <a:p>
            <a:r>
              <a:rPr lang="en-US" sz="2000" b="1" dirty="0"/>
              <a:t>Purpose: </a:t>
            </a:r>
            <a:r>
              <a:rPr lang="en-US" sz="2000" dirty="0"/>
              <a:t>Residual connections help stabilize training and improve gradient flow in deep transformer models. A residual </a:t>
            </a:r>
            <a:r>
              <a:rPr lang="en-US" sz="2000" b="1" dirty="0"/>
              <a:t>forward pass </a:t>
            </a:r>
            <a:r>
              <a:rPr lang="en-US" sz="2000" dirty="0"/>
              <a:t>is defined as: </a:t>
            </a:r>
          </a:p>
          <a:p>
            <a:pPr marL="0" indent="0">
              <a:buNone/>
            </a:pPr>
            <a:endParaRPr lang="en-US" sz="2000" dirty="0"/>
          </a:p>
          <a:p>
            <a:pPr marL="0" indent="0">
              <a:buNone/>
            </a:pPr>
            <a:endParaRPr lang="en-US" sz="2000" dirty="0"/>
          </a:p>
          <a:p>
            <a:r>
              <a:rPr lang="en-US" sz="2000" b="1" dirty="0"/>
              <a:t>Backward Pass: </a:t>
            </a:r>
            <a:r>
              <a:rPr lang="en-US" sz="1800" dirty="0"/>
              <a:t>During Backpropagation e.g. when computing the gradient of the outputs with respect to the inputs of the residual forward pass. </a:t>
            </a:r>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The presence of the identity matrix gradient term    ensures that even if the gradient of the layer     is small, the total gradient is bounded below by 1, thus helping avoid vanishing when using the chain rule as 1. </a:t>
            </a:r>
            <a:endParaRPr lang="en-US" dirty="0"/>
          </a:p>
        </p:txBody>
      </p:sp>
      <p:pic>
        <p:nvPicPr>
          <p:cNvPr id="5" name="Picture 4">
            <a:extLst>
              <a:ext uri="{FF2B5EF4-FFF2-40B4-BE49-F238E27FC236}">
                <a16:creationId xmlns:a16="http://schemas.microsoft.com/office/drawing/2014/main" id="{10256E9E-B91D-0760-562E-9CBBF7894F0F}"/>
              </a:ext>
            </a:extLst>
          </p:cNvPr>
          <p:cNvPicPr>
            <a:picLocks noChangeAspect="1"/>
          </p:cNvPicPr>
          <p:nvPr/>
        </p:nvPicPr>
        <p:blipFill>
          <a:blip r:embed="rId3"/>
          <a:stretch>
            <a:fillRect/>
          </a:stretch>
        </p:blipFill>
        <p:spPr>
          <a:xfrm>
            <a:off x="8652918" y="236632"/>
            <a:ext cx="3231573" cy="894378"/>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E16ADD05-1D57-8A22-4BB1-4036C0D81CA8}"/>
              </a:ext>
            </a:extLst>
          </p:cNvPr>
          <p:cNvPicPr>
            <a:picLocks noChangeAspect="1"/>
          </p:cNvPicPr>
          <p:nvPr/>
        </p:nvPicPr>
        <p:blipFill>
          <a:blip r:embed="rId4"/>
          <a:stretch>
            <a:fillRect/>
          </a:stretch>
        </p:blipFill>
        <p:spPr>
          <a:xfrm>
            <a:off x="5769752" y="4871917"/>
            <a:ext cx="163485" cy="259653"/>
          </a:xfrm>
          <a:prstGeom prst="rect">
            <a:avLst/>
          </a:prstGeom>
        </p:spPr>
      </p:pic>
      <p:sp>
        <p:nvSpPr>
          <p:cNvPr id="11" name="Content Placeholder 2">
            <a:extLst>
              <a:ext uri="{FF2B5EF4-FFF2-40B4-BE49-F238E27FC236}">
                <a16:creationId xmlns:a16="http://schemas.microsoft.com/office/drawing/2014/main" id="{1AAF4963-9700-CFE3-DDB4-03C90387838F}"/>
              </a:ext>
            </a:extLst>
          </p:cNvPr>
          <p:cNvSpPr txBox="1">
            <a:spLocks/>
          </p:cNvSpPr>
          <p:nvPr/>
        </p:nvSpPr>
        <p:spPr>
          <a:xfrm>
            <a:off x="8652917" y="3421720"/>
            <a:ext cx="3231573" cy="286952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5">
                  <a:extLst>
                    <a:ext uri="{96DAC541-7B7A-43D3-8B79-37D633B846F1}">
                      <asvg:svgBlip xmlns:asvg="http://schemas.microsoft.com/office/drawing/2016/SVG/main" r:embed="rId6"/>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7">
                  <a:extLst>
                    <a:ext uri="{96DAC541-7B7A-43D3-8B79-37D633B846F1}">
                      <asvg:svgBlip xmlns:asvg="http://schemas.microsoft.com/office/drawing/2016/SVG/main" r:embed="rId8"/>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marL="0" indent="0">
              <a:buFontTx/>
              <a:buNone/>
            </a:pPr>
            <a:r>
              <a:rPr lang="en-US" sz="1800" b="1" dirty="0"/>
              <a:t> Key Benefits: </a:t>
            </a:r>
          </a:p>
          <a:p>
            <a:r>
              <a:rPr lang="en-US" sz="1600" b="1" dirty="0"/>
              <a:t>Stabilizes training</a:t>
            </a:r>
            <a:r>
              <a:rPr lang="en-US" sz="1600" dirty="0"/>
              <a:t>: Prevents vanishing gradients by allowing direct information flow </a:t>
            </a:r>
          </a:p>
          <a:p>
            <a:r>
              <a:rPr lang="en-US" sz="1600" b="1" dirty="0"/>
              <a:t>Speeds up Convergence</a:t>
            </a:r>
            <a:r>
              <a:rPr lang="en-US" sz="1600" dirty="0"/>
              <a:t>: Helps optimization by keeping gradients well-behaved </a:t>
            </a:r>
          </a:p>
          <a:p>
            <a:r>
              <a:rPr lang="en-US" sz="1600" b="1" dirty="0"/>
              <a:t>Retains Information input</a:t>
            </a:r>
            <a:r>
              <a:rPr lang="en-US" sz="1600" dirty="0"/>
              <a:t>: Enables the model to refine rather than overwrite representations</a:t>
            </a:r>
          </a:p>
        </p:txBody>
      </p:sp>
      <p:pic>
        <p:nvPicPr>
          <p:cNvPr id="4" name="Picture 3">
            <a:extLst>
              <a:ext uri="{FF2B5EF4-FFF2-40B4-BE49-F238E27FC236}">
                <a16:creationId xmlns:a16="http://schemas.microsoft.com/office/drawing/2014/main" id="{417740BE-C92C-3034-1A98-5DA6E83667CF}"/>
              </a:ext>
            </a:extLst>
          </p:cNvPr>
          <p:cNvPicPr>
            <a:picLocks noChangeAspect="1"/>
          </p:cNvPicPr>
          <p:nvPr/>
        </p:nvPicPr>
        <p:blipFill>
          <a:blip r:embed="rId9"/>
          <a:stretch>
            <a:fillRect/>
          </a:stretch>
        </p:blipFill>
        <p:spPr>
          <a:xfrm>
            <a:off x="2968254" y="2017289"/>
            <a:ext cx="2564156" cy="658364"/>
          </a:xfrm>
          <a:prstGeom prst="rect">
            <a:avLst/>
          </a:prstGeom>
        </p:spPr>
      </p:pic>
      <p:pic>
        <p:nvPicPr>
          <p:cNvPr id="7" name="Picture 6">
            <a:extLst>
              <a:ext uri="{FF2B5EF4-FFF2-40B4-BE49-F238E27FC236}">
                <a16:creationId xmlns:a16="http://schemas.microsoft.com/office/drawing/2014/main" id="{21E9129E-7DC3-6CC1-09A6-656B09DBF55D}"/>
              </a:ext>
            </a:extLst>
          </p:cNvPr>
          <p:cNvPicPr>
            <a:picLocks noChangeAspect="1"/>
          </p:cNvPicPr>
          <p:nvPr/>
        </p:nvPicPr>
        <p:blipFill>
          <a:blip r:embed="rId10"/>
          <a:stretch>
            <a:fillRect/>
          </a:stretch>
        </p:blipFill>
        <p:spPr>
          <a:xfrm>
            <a:off x="3239780" y="3779212"/>
            <a:ext cx="2229464" cy="806272"/>
          </a:xfrm>
          <a:prstGeom prst="rect">
            <a:avLst/>
          </a:prstGeom>
        </p:spPr>
      </p:pic>
      <p:pic>
        <p:nvPicPr>
          <p:cNvPr id="9" name="Picture 8">
            <a:extLst>
              <a:ext uri="{FF2B5EF4-FFF2-40B4-BE49-F238E27FC236}">
                <a16:creationId xmlns:a16="http://schemas.microsoft.com/office/drawing/2014/main" id="{9C23D5DE-EF7D-933E-E7F7-44CD2573025E}"/>
              </a:ext>
            </a:extLst>
          </p:cNvPr>
          <p:cNvPicPr>
            <a:picLocks noChangeAspect="1"/>
          </p:cNvPicPr>
          <p:nvPr/>
        </p:nvPicPr>
        <p:blipFill>
          <a:blip r:embed="rId11"/>
          <a:stretch>
            <a:fillRect/>
          </a:stretch>
        </p:blipFill>
        <p:spPr>
          <a:xfrm>
            <a:off x="3099714" y="5174464"/>
            <a:ext cx="152541" cy="262371"/>
          </a:xfrm>
          <a:prstGeom prst="rect">
            <a:avLst/>
          </a:prstGeom>
        </p:spPr>
      </p:pic>
    </p:spTree>
    <p:extLst>
      <p:ext uri="{BB962C8B-B14F-4D97-AF65-F5344CB8AC3E}">
        <p14:creationId xmlns:p14="http://schemas.microsoft.com/office/powerpoint/2010/main" val="27216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4630-373B-B165-14E3-8C849898F700}"/>
              </a:ext>
            </a:extLst>
          </p:cNvPr>
          <p:cNvSpPr>
            <a:spLocks noGrp="1"/>
          </p:cNvSpPr>
          <p:nvPr>
            <p:ph type="title"/>
          </p:nvPr>
        </p:nvSpPr>
        <p:spPr/>
        <p:txBody>
          <a:bodyPr/>
          <a:lstStyle/>
          <a:p>
            <a:r>
              <a:rPr lang="en-US" dirty="0"/>
              <a:t>Layer Norms</a:t>
            </a:r>
          </a:p>
        </p:txBody>
      </p:sp>
      <p:sp>
        <p:nvSpPr>
          <p:cNvPr id="3" name="Content Placeholder 2">
            <a:extLst>
              <a:ext uri="{FF2B5EF4-FFF2-40B4-BE49-F238E27FC236}">
                <a16:creationId xmlns:a16="http://schemas.microsoft.com/office/drawing/2014/main" id="{3DDCAB41-7500-F802-D2F5-7347986CCC16}"/>
              </a:ext>
            </a:extLst>
          </p:cNvPr>
          <p:cNvSpPr>
            <a:spLocks noGrp="1"/>
          </p:cNvSpPr>
          <p:nvPr>
            <p:ph idx="1"/>
          </p:nvPr>
        </p:nvSpPr>
        <p:spPr/>
        <p:txBody>
          <a:bodyPr/>
          <a:lstStyle/>
          <a:p>
            <a:r>
              <a:rPr lang="en-US" dirty="0"/>
              <a:t>Purpose: Layer normalization stabilizes activations and improves training efficiency in deep transformer models. </a:t>
            </a:r>
          </a:p>
          <a:p>
            <a:endParaRPr lang="en-US" dirty="0"/>
          </a:p>
          <a:p>
            <a:endParaRPr lang="en-US" dirty="0"/>
          </a:p>
          <a:p>
            <a:r>
              <a:rPr lang="en-US" dirty="0"/>
              <a:t>Where: </a:t>
            </a:r>
          </a:p>
          <a:p>
            <a:pPr marL="506095" lvl="1" indent="0">
              <a:buNone/>
            </a:pPr>
            <a:r>
              <a:rPr lang="en-US" dirty="0"/>
              <a:t> </a:t>
            </a:r>
          </a:p>
          <a:p>
            <a:pPr marL="506095" lvl="1" indent="0">
              <a:buNone/>
            </a:pPr>
            <a:r>
              <a:rPr lang="en-US" dirty="0"/>
              <a:t> </a:t>
            </a:r>
          </a:p>
          <a:p>
            <a:pPr lvl="1"/>
            <a:endParaRPr lang="en-US" dirty="0"/>
          </a:p>
          <a:p>
            <a:pPr marL="506095" lvl="1" indent="0">
              <a:buNone/>
            </a:pPr>
            <a:endParaRPr lang="en-US" dirty="0"/>
          </a:p>
          <a:p>
            <a:pPr marL="506095" lvl="1" indent="0">
              <a:buNone/>
            </a:pPr>
            <a:endParaRPr lang="en-US" dirty="0"/>
          </a:p>
          <a:p>
            <a:r>
              <a:rPr lang="en-US" dirty="0"/>
              <a:t>Key benefits: </a:t>
            </a:r>
          </a:p>
          <a:p>
            <a:pPr lvl="1"/>
            <a:r>
              <a:rPr lang="en-US" b="1" dirty="0"/>
              <a:t>Reduces Internal Co-variate shift</a:t>
            </a:r>
            <a:r>
              <a:rPr lang="en-US" dirty="0"/>
              <a:t>: Normalizing inputs to prevent unstable gradients </a:t>
            </a:r>
          </a:p>
          <a:p>
            <a:pPr lvl="1"/>
            <a:r>
              <a:rPr lang="en-US" b="1" dirty="0"/>
              <a:t>Improves Gradient Flow</a:t>
            </a:r>
            <a:r>
              <a:rPr lang="en-US" dirty="0"/>
              <a:t>: Keeps gradients well-scaled during backpropagation.</a:t>
            </a:r>
          </a:p>
          <a:p>
            <a:pPr lvl="1"/>
            <a:r>
              <a:rPr lang="en-US" b="1" dirty="0"/>
              <a:t>Essential in Transformers</a:t>
            </a:r>
            <a:r>
              <a:rPr lang="en-US" dirty="0"/>
              <a:t>: Unlike </a:t>
            </a:r>
            <a:r>
              <a:rPr lang="en-US" dirty="0" err="1"/>
              <a:t>BatchNorm</a:t>
            </a:r>
            <a:r>
              <a:rPr lang="en-US" dirty="0"/>
              <a:t>, works well with variable-length sequences.</a:t>
            </a:r>
          </a:p>
          <a:p>
            <a:pPr lvl="1"/>
            <a:endParaRPr lang="en-US" dirty="0"/>
          </a:p>
          <a:p>
            <a:pPr marL="506095" lvl="1" indent="0">
              <a:buNone/>
            </a:pPr>
            <a:endParaRPr lang="en-US" dirty="0"/>
          </a:p>
        </p:txBody>
      </p:sp>
      <p:pic>
        <p:nvPicPr>
          <p:cNvPr id="4" name="Picture 3">
            <a:extLst>
              <a:ext uri="{FF2B5EF4-FFF2-40B4-BE49-F238E27FC236}">
                <a16:creationId xmlns:a16="http://schemas.microsoft.com/office/drawing/2014/main" id="{363B6047-332A-8AC4-CB59-B192BAF6C0E4}"/>
              </a:ext>
            </a:extLst>
          </p:cNvPr>
          <p:cNvPicPr>
            <a:picLocks noChangeAspect="1"/>
          </p:cNvPicPr>
          <p:nvPr/>
        </p:nvPicPr>
        <p:blipFill>
          <a:blip r:embed="rId3"/>
          <a:stretch>
            <a:fillRect/>
          </a:stretch>
        </p:blipFill>
        <p:spPr>
          <a:xfrm>
            <a:off x="4490977" y="2043031"/>
            <a:ext cx="3210046" cy="765358"/>
          </a:xfrm>
          <a:prstGeom prst="rect">
            <a:avLst/>
          </a:prstGeom>
        </p:spPr>
      </p:pic>
      <p:pic>
        <p:nvPicPr>
          <p:cNvPr id="6" name="Picture 5">
            <a:extLst>
              <a:ext uri="{FF2B5EF4-FFF2-40B4-BE49-F238E27FC236}">
                <a16:creationId xmlns:a16="http://schemas.microsoft.com/office/drawing/2014/main" id="{B2E49556-97D8-2ED4-BA9C-60B6DCFE2B03}"/>
              </a:ext>
            </a:extLst>
          </p:cNvPr>
          <p:cNvPicPr>
            <a:picLocks noChangeAspect="1"/>
          </p:cNvPicPr>
          <p:nvPr/>
        </p:nvPicPr>
        <p:blipFill>
          <a:blip r:embed="rId4"/>
          <a:stretch>
            <a:fillRect/>
          </a:stretch>
        </p:blipFill>
        <p:spPr>
          <a:xfrm>
            <a:off x="1143688" y="3362655"/>
            <a:ext cx="3702244" cy="385087"/>
          </a:xfrm>
          <a:prstGeom prst="rect">
            <a:avLst/>
          </a:prstGeom>
        </p:spPr>
      </p:pic>
      <p:pic>
        <p:nvPicPr>
          <p:cNvPr id="7" name="Picture 6">
            <a:extLst>
              <a:ext uri="{FF2B5EF4-FFF2-40B4-BE49-F238E27FC236}">
                <a16:creationId xmlns:a16="http://schemas.microsoft.com/office/drawing/2014/main" id="{24CDB04A-C013-9827-DE58-78724F8380DA}"/>
              </a:ext>
            </a:extLst>
          </p:cNvPr>
          <p:cNvPicPr>
            <a:picLocks noChangeAspect="1"/>
          </p:cNvPicPr>
          <p:nvPr/>
        </p:nvPicPr>
        <p:blipFill>
          <a:blip r:embed="rId5"/>
          <a:stretch>
            <a:fillRect/>
          </a:stretch>
        </p:blipFill>
        <p:spPr>
          <a:xfrm>
            <a:off x="6096000" y="3369926"/>
            <a:ext cx="4473732" cy="412384"/>
          </a:xfrm>
          <a:prstGeom prst="rect">
            <a:avLst/>
          </a:prstGeom>
        </p:spPr>
      </p:pic>
      <p:pic>
        <p:nvPicPr>
          <p:cNvPr id="8" name="Picture 7">
            <a:extLst>
              <a:ext uri="{FF2B5EF4-FFF2-40B4-BE49-F238E27FC236}">
                <a16:creationId xmlns:a16="http://schemas.microsoft.com/office/drawing/2014/main" id="{A51248C4-B2F9-3E6D-0259-BBB22BD55C94}"/>
              </a:ext>
            </a:extLst>
          </p:cNvPr>
          <p:cNvPicPr>
            <a:picLocks noChangeAspect="1"/>
          </p:cNvPicPr>
          <p:nvPr/>
        </p:nvPicPr>
        <p:blipFill>
          <a:blip r:embed="rId6"/>
          <a:stretch>
            <a:fillRect/>
          </a:stretch>
        </p:blipFill>
        <p:spPr>
          <a:xfrm>
            <a:off x="2970403" y="4229064"/>
            <a:ext cx="4777837" cy="301916"/>
          </a:xfrm>
          <a:prstGeom prst="rect">
            <a:avLst/>
          </a:prstGeom>
        </p:spPr>
      </p:pic>
    </p:spTree>
    <p:extLst>
      <p:ext uri="{BB962C8B-B14F-4D97-AF65-F5344CB8AC3E}">
        <p14:creationId xmlns:p14="http://schemas.microsoft.com/office/powerpoint/2010/main" val="296026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33E-CE8B-7756-8A2C-C9ACB6C6052D}"/>
              </a:ext>
            </a:extLst>
          </p:cNvPr>
          <p:cNvSpPr>
            <a:spLocks noGrp="1"/>
          </p:cNvSpPr>
          <p:nvPr>
            <p:ph type="title"/>
          </p:nvPr>
        </p:nvSpPr>
        <p:spPr>
          <a:xfrm>
            <a:off x="479425" y="372741"/>
            <a:ext cx="11233150" cy="654760"/>
          </a:xfrm>
        </p:spPr>
        <p:txBody>
          <a:bodyPr/>
          <a:lstStyle/>
          <a:p>
            <a:r>
              <a:rPr lang="en-US" dirty="0"/>
              <a:t>Precursor to Attention: The RNN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7DF4CF-70DF-236F-0215-A4B81755F8E2}"/>
                  </a:ext>
                </a:extLst>
              </p:cNvPr>
              <p:cNvSpPr>
                <a:spLocks noGrp="1"/>
              </p:cNvSpPr>
              <p:nvPr>
                <p:ph idx="1"/>
              </p:nvPr>
            </p:nvSpPr>
            <p:spPr>
              <a:xfrm>
                <a:off x="479426" y="954831"/>
                <a:ext cx="5164488" cy="4948335"/>
              </a:xfrm>
            </p:spPr>
            <p:txBody>
              <a:bodyPr/>
              <a:lstStyle/>
              <a:p>
                <a:r>
                  <a:rPr lang="en-US" sz="2000" b="1" dirty="0"/>
                  <a:t>Sequential Data </a:t>
                </a:r>
                <a:r>
                  <a:rPr lang="en-US" sz="2000" dirty="0"/>
                  <a:t>(Text, Audio, Video, …)</a:t>
                </a:r>
                <a:endParaRPr lang="en-US" sz="2000" b="1" dirty="0"/>
              </a:p>
              <a:p>
                <a:endParaRPr lang="en-US" sz="2000" b="1" dirty="0"/>
              </a:p>
              <a:p>
                <a:pPr marL="506095" lvl="1" indent="0">
                  <a:buNone/>
                </a:pPr>
                <a:endParaRPr lang="en-US" sz="1800" b="1" dirty="0"/>
              </a:p>
              <a:p>
                <a:r>
                  <a:rPr lang="en-US" sz="2000" b="1" dirty="0"/>
                  <a:t>The RNN forward pass</a:t>
                </a:r>
                <a:endParaRPr lang="en-US" sz="2000" dirty="0"/>
              </a:p>
              <a:p>
                <a:pPr marL="0" indent="0">
                  <a:buNone/>
                </a:pPr>
                <a:endParaRPr lang="en-US" sz="2000" dirty="0"/>
              </a:p>
              <a:p>
                <a:pPr marL="0" indent="0">
                  <a:buNone/>
                </a:pPr>
                <a:endParaRPr lang="en-US" sz="2000" dirty="0"/>
              </a:p>
              <a:p>
                <a:r>
                  <a:rPr lang="en-US" sz="2000" b="1" dirty="0"/>
                  <a:t>Gradients via back propagation through time (BPTT)</a:t>
                </a:r>
              </a:p>
              <a:p>
                <a:endParaRPr lang="en-US" sz="2000" dirty="0"/>
              </a:p>
              <a:p>
                <a:pPr marL="0" indent="0">
                  <a:buNone/>
                </a:pPr>
                <a:endParaRPr lang="en-US" sz="2000" dirty="0"/>
              </a:p>
              <a:p>
                <a:pPr marL="0" indent="0">
                  <a:buNone/>
                </a:pPr>
                <a:endParaRPr lang="en-US" sz="2000" dirty="0"/>
              </a:p>
              <a:p>
                <a:r>
                  <a:rPr lang="en-US" sz="2000" b="1" dirty="0"/>
                  <a:t>Eigenvalues of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h</m:t>
                        </m:r>
                      </m:sub>
                    </m:sSub>
                    <m:r>
                      <a:rPr lang="en-GB" sz="2000" b="0" i="1" smtClean="0">
                        <a:latin typeface="Cambria Math" panose="02040503050406030204" pitchFamily="18" charset="0"/>
                      </a:rPr>
                      <m:t> </m:t>
                    </m:r>
                  </m:oMath>
                </a14:m>
                <a:endParaRPr lang="en-GB" sz="2000" b="0" dirty="0"/>
              </a:p>
              <a:p>
                <a:pPr lvl="1"/>
                <a:r>
                  <a:rPr lang="en-US" sz="1800" dirty="0"/>
                  <a:t>If </a:t>
                </a:r>
                <a14:m>
                  <m:oMath xmlns:m="http://schemas.openxmlformats.org/officeDocument/2006/math">
                    <m:r>
                      <a:rPr lang="en-GB" sz="1800" b="0" i="0" dirty="0" smtClean="0">
                        <a:latin typeface="Cambria Math" panose="02040503050406030204" pitchFamily="18" charset="0"/>
                        <a:ea typeface="Cambria Math" panose="02040503050406030204" pitchFamily="18" charset="0"/>
                      </a:rPr>
                      <m:t>|</m:t>
                    </m:r>
                    <m:r>
                      <a:rPr lang="en-GB" sz="1800" b="0" i="1" dirty="0" smtClean="0">
                        <a:latin typeface="Cambria Math" panose="02040503050406030204" pitchFamily="18" charset="0"/>
                        <a:ea typeface="Cambria Math" panose="02040503050406030204" pitchFamily="18" charset="0"/>
                      </a:rPr>
                      <m:t>𝜆</m:t>
                    </m:r>
                    <m:r>
                      <a:rPr lang="en-GB" sz="1800" b="0" i="1" dirty="0" smtClean="0">
                        <a:latin typeface="Cambria Math" panose="02040503050406030204" pitchFamily="18" charset="0"/>
                        <a:ea typeface="Cambria Math" panose="02040503050406030204" pitchFamily="18" charset="0"/>
                      </a:rPr>
                      <m:t>|≪1 →</m:t>
                    </m:r>
                  </m:oMath>
                </a14:m>
                <a:r>
                  <a:rPr lang="en-US" sz="1800" dirty="0"/>
                  <a:t> Vanishing Gradient (losses long range-dependencies)</a:t>
                </a:r>
              </a:p>
              <a:p>
                <a:pPr lvl="1"/>
                <a:r>
                  <a:rPr lang="en-US" sz="1800" dirty="0"/>
                  <a:t>If </a:t>
                </a:r>
                <a14:m>
                  <m:oMath xmlns:m="http://schemas.openxmlformats.org/officeDocument/2006/math">
                    <m:d>
                      <m:dPr>
                        <m:begChr m:val="|"/>
                        <m:endChr m:val="|"/>
                        <m:ctrlPr>
                          <a:rPr lang="en-GB" sz="1800" b="0" i="1" smtClean="0">
                            <a:latin typeface="Cambria Math" panose="02040503050406030204" pitchFamily="18" charset="0"/>
                            <a:ea typeface="Cambria Math" panose="02040503050406030204" pitchFamily="18" charset="0"/>
                          </a:rPr>
                        </m:ctrlPr>
                      </m:dPr>
                      <m:e>
                        <m:r>
                          <a:rPr lang="en-GB" sz="1800" i="1" dirty="0">
                            <a:latin typeface="Cambria Math" panose="02040503050406030204" pitchFamily="18" charset="0"/>
                            <a:ea typeface="Cambria Math" panose="02040503050406030204" pitchFamily="18" charset="0"/>
                          </a:rPr>
                          <m:t>𝜆</m:t>
                        </m:r>
                      </m:e>
                    </m:d>
                    <m:r>
                      <a:rPr lang="en-GB" sz="1800" b="0" i="1" smtClean="0">
                        <a:latin typeface="Cambria Math" panose="02040503050406030204" pitchFamily="18" charset="0"/>
                        <a:ea typeface="Cambria Math" panose="02040503050406030204" pitchFamily="18" charset="0"/>
                      </a:rPr>
                      <m:t>≫1 →</m:t>
                    </m:r>
                  </m:oMath>
                </a14:m>
                <a:r>
                  <a:rPr lang="en-US" sz="1800" dirty="0"/>
                  <a:t> Exploding Gradient (unstable updates</a:t>
                </a:r>
                <a:r>
                  <a:rPr lang="en-US" dirty="0"/>
                  <a:t>)</a:t>
                </a:r>
              </a:p>
              <a:p>
                <a:pPr lvl="1"/>
                <a:endParaRPr lang="en-US" dirty="0"/>
              </a:p>
            </p:txBody>
          </p:sp>
        </mc:Choice>
        <mc:Fallback xmlns="">
          <p:sp>
            <p:nvSpPr>
              <p:cNvPr id="3" name="Content Placeholder 2">
                <a:extLst>
                  <a:ext uri="{FF2B5EF4-FFF2-40B4-BE49-F238E27FC236}">
                    <a16:creationId xmlns:a16="http://schemas.microsoft.com/office/drawing/2014/main" id="{677DF4CF-70DF-236F-0215-A4B81755F8E2}"/>
                  </a:ext>
                </a:extLst>
              </p:cNvPr>
              <p:cNvSpPr>
                <a:spLocks noGrp="1" noRot="1" noChangeAspect="1" noMove="1" noResize="1" noEditPoints="1" noAdjustHandles="1" noChangeArrowheads="1" noChangeShapeType="1" noTextEdit="1"/>
              </p:cNvSpPr>
              <p:nvPr>
                <p:ph idx="1"/>
              </p:nvPr>
            </p:nvSpPr>
            <p:spPr>
              <a:xfrm>
                <a:off x="479426" y="954831"/>
                <a:ext cx="5164488" cy="4948335"/>
              </a:xfrm>
              <a:blipFill>
                <a:blip r:embed="rId3"/>
                <a:stretch>
                  <a:fillRect t="-1538" r="-1961" b="-130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4E0E7E-16BB-0FEF-3EE0-3967A3274776}"/>
              </a:ext>
            </a:extLst>
          </p:cNvPr>
          <p:cNvPicPr>
            <a:picLocks noChangeAspect="1"/>
          </p:cNvPicPr>
          <p:nvPr/>
        </p:nvPicPr>
        <p:blipFill>
          <a:blip r:embed="rId4"/>
          <a:stretch>
            <a:fillRect/>
          </a:stretch>
        </p:blipFill>
        <p:spPr>
          <a:xfrm>
            <a:off x="1248485" y="2431182"/>
            <a:ext cx="3438005" cy="529755"/>
          </a:xfrm>
          <a:prstGeom prst="rect">
            <a:avLst/>
          </a:prstGeom>
        </p:spPr>
      </p:pic>
      <p:pic>
        <p:nvPicPr>
          <p:cNvPr id="7" name="Picture 6">
            <a:extLst>
              <a:ext uri="{FF2B5EF4-FFF2-40B4-BE49-F238E27FC236}">
                <a16:creationId xmlns:a16="http://schemas.microsoft.com/office/drawing/2014/main" id="{950E2B92-5235-39EC-147B-E3BDCDDC6D43}"/>
              </a:ext>
            </a:extLst>
          </p:cNvPr>
          <p:cNvPicPr>
            <a:picLocks noChangeAspect="1"/>
          </p:cNvPicPr>
          <p:nvPr/>
        </p:nvPicPr>
        <p:blipFill rotWithShape="1">
          <a:blip r:embed="rId5"/>
          <a:srcRect l="-3694" t="563" r="6459" b="923"/>
          <a:stretch/>
        </p:blipFill>
        <p:spPr>
          <a:xfrm>
            <a:off x="8687100" y="104609"/>
            <a:ext cx="3438005" cy="1769859"/>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4605326A-8257-CA63-A913-2EF7DD60139F}"/>
              </a:ext>
            </a:extLst>
          </p:cNvPr>
          <p:cNvPicPr>
            <a:picLocks noChangeAspect="1"/>
          </p:cNvPicPr>
          <p:nvPr/>
        </p:nvPicPr>
        <p:blipFill>
          <a:blip r:embed="rId6"/>
          <a:stretch>
            <a:fillRect/>
          </a:stretch>
        </p:blipFill>
        <p:spPr>
          <a:xfrm>
            <a:off x="1845017" y="3782994"/>
            <a:ext cx="2431975" cy="1033238"/>
          </a:xfrm>
          <a:prstGeom prst="rect">
            <a:avLst/>
          </a:prstGeom>
        </p:spPr>
      </p:pic>
      <p:pic>
        <p:nvPicPr>
          <p:cNvPr id="9" name="Picture 8">
            <a:extLst>
              <a:ext uri="{FF2B5EF4-FFF2-40B4-BE49-F238E27FC236}">
                <a16:creationId xmlns:a16="http://schemas.microsoft.com/office/drawing/2014/main" id="{43CAD5E3-FC43-9CAC-665C-D153A87B0D55}"/>
              </a:ext>
            </a:extLst>
          </p:cNvPr>
          <p:cNvPicPr>
            <a:picLocks noChangeAspect="1"/>
          </p:cNvPicPr>
          <p:nvPr/>
        </p:nvPicPr>
        <p:blipFill>
          <a:blip r:embed="rId7"/>
          <a:stretch>
            <a:fillRect/>
          </a:stretch>
        </p:blipFill>
        <p:spPr>
          <a:xfrm>
            <a:off x="1342003" y="1344713"/>
            <a:ext cx="2885128" cy="529755"/>
          </a:xfrm>
          <a:prstGeom prst="rect">
            <a:avLst/>
          </a:prstGeom>
        </p:spPr>
      </p:pic>
      <p:sp>
        <p:nvSpPr>
          <p:cNvPr id="11" name="Content Placeholder 2">
            <a:extLst>
              <a:ext uri="{FF2B5EF4-FFF2-40B4-BE49-F238E27FC236}">
                <a16:creationId xmlns:a16="http://schemas.microsoft.com/office/drawing/2014/main" id="{43657179-3EFF-70AF-AA41-99351F5477E1}"/>
              </a:ext>
            </a:extLst>
          </p:cNvPr>
          <p:cNvSpPr txBox="1">
            <a:spLocks/>
          </p:cNvSpPr>
          <p:nvPr/>
        </p:nvSpPr>
        <p:spPr>
          <a:xfrm>
            <a:off x="5266464" y="4970048"/>
            <a:ext cx="3858333" cy="232662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8">
                  <a:extLst>
                    <a:ext uri="{96DAC541-7B7A-43D3-8B79-37D633B846F1}">
                      <asvg:svgBlip xmlns:asvg="http://schemas.microsoft.com/office/drawing/2016/SVG/main" r:embed="rId9"/>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10">
                  <a:extLst>
                    <a:ext uri="{96DAC541-7B7A-43D3-8B79-37D633B846F1}">
                      <asvg:svgBlip xmlns:asvg="http://schemas.microsoft.com/office/drawing/2016/SVG/main" r:embed="rId11"/>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sz="1800" dirty="0"/>
              <a:t>Challenging to train due to </a:t>
            </a:r>
            <a:r>
              <a:rPr lang="en-US" sz="1800" b="1" dirty="0"/>
              <a:t>exploding gradients </a:t>
            </a:r>
          </a:p>
          <a:p>
            <a:pPr lvl="1"/>
            <a:r>
              <a:rPr lang="en-US" sz="1800" dirty="0"/>
              <a:t>Difficult to handle long sequences due to </a:t>
            </a:r>
            <a:r>
              <a:rPr lang="en-US" sz="1800" b="1" dirty="0"/>
              <a:t>vanishing gradients </a:t>
            </a:r>
          </a:p>
          <a:p>
            <a:pPr lvl="1"/>
            <a:r>
              <a:rPr lang="en-US" sz="1800" dirty="0"/>
              <a:t>Difficult to parallelize and scale due to </a:t>
            </a:r>
            <a:r>
              <a:rPr lang="en-US" sz="1800" b="1" dirty="0"/>
              <a:t>BPTT</a:t>
            </a:r>
          </a:p>
        </p:txBody>
      </p:sp>
      <p:sp>
        <p:nvSpPr>
          <p:cNvPr id="6" name="TextBox 5">
            <a:extLst>
              <a:ext uri="{FF2B5EF4-FFF2-40B4-BE49-F238E27FC236}">
                <a16:creationId xmlns:a16="http://schemas.microsoft.com/office/drawing/2014/main" id="{833CBC24-D03C-E7D7-B2C3-91D53BD03DCC}"/>
              </a:ext>
            </a:extLst>
          </p:cNvPr>
          <p:cNvSpPr txBox="1"/>
          <p:nvPr/>
        </p:nvSpPr>
        <p:spPr>
          <a:xfrm>
            <a:off x="-99391" y="6691800"/>
            <a:ext cx="12370553"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b="0" i="0" dirty="0">
                <a:solidFill>
                  <a:srgbClr val="333333"/>
                </a:solidFill>
                <a:effectLst/>
                <a:latin typeface="HelveticaNeue Regular"/>
              </a:rPr>
              <a:t>M. Schuster and K. K. Paliwal, "Bidirectional recurrent neural networks," in </a:t>
            </a:r>
            <a:r>
              <a:rPr lang="en-GB" sz="1200" b="0" i="1" dirty="0">
                <a:solidFill>
                  <a:srgbClr val="333333"/>
                </a:solidFill>
                <a:effectLst/>
                <a:latin typeface="HelveticaNeue Regular"/>
              </a:rPr>
              <a:t>IEEE Transactions on Signal Processing</a:t>
            </a:r>
            <a:r>
              <a:rPr lang="en-GB" sz="1200" b="0" i="0" dirty="0">
                <a:solidFill>
                  <a:srgbClr val="333333"/>
                </a:solidFill>
                <a:effectLst/>
                <a:latin typeface="HelveticaNeue Regular"/>
              </a:rPr>
              <a:t>, vol. 45, no. 11, pp. 2673-2681, Nov. 1997, </a:t>
            </a:r>
            <a:r>
              <a:rPr lang="en-GB" sz="1200" b="0" i="0" dirty="0" err="1">
                <a:solidFill>
                  <a:srgbClr val="333333"/>
                </a:solidFill>
                <a:effectLst/>
                <a:latin typeface="HelveticaNeue Regular"/>
              </a:rPr>
              <a:t>doi</a:t>
            </a:r>
            <a:r>
              <a:rPr lang="en-GB" sz="1200" b="0" i="0" dirty="0">
                <a:solidFill>
                  <a:srgbClr val="333333"/>
                </a:solidFill>
                <a:effectLst/>
                <a:latin typeface="HelveticaNeue Regular"/>
              </a:rPr>
              <a:t>: 10.1109/78.650093.</a:t>
            </a:r>
            <a:endParaRPr lang="en-US" sz="1200" kern="1200" dirty="0" err="1">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B980DC03-6FA3-98DF-4661-C61C92CBC6F2}"/>
              </a:ext>
            </a:extLst>
          </p:cNvPr>
          <p:cNvPicPr>
            <a:picLocks noChangeAspect="1"/>
          </p:cNvPicPr>
          <p:nvPr/>
        </p:nvPicPr>
        <p:blipFill>
          <a:blip r:embed="rId12"/>
          <a:stretch>
            <a:fillRect/>
          </a:stretch>
        </p:blipFill>
        <p:spPr>
          <a:xfrm>
            <a:off x="6052081" y="2431182"/>
            <a:ext cx="5512025" cy="1660610"/>
          </a:xfrm>
          <a:prstGeom prst="rect">
            <a:avLst/>
          </a:prstGeom>
        </p:spPr>
      </p:pic>
    </p:spTree>
    <p:extLst>
      <p:ext uri="{BB962C8B-B14F-4D97-AF65-F5344CB8AC3E}">
        <p14:creationId xmlns:p14="http://schemas.microsoft.com/office/powerpoint/2010/main" val="43333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2737-B767-382B-AB1A-4C2918A9F5DD}"/>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0A19BB4E-17B6-F711-FDBF-E51DFEA49BA5}"/>
              </a:ext>
            </a:extLst>
          </p:cNvPr>
          <p:cNvSpPr>
            <a:spLocks noGrp="1"/>
          </p:cNvSpPr>
          <p:nvPr>
            <p:ph idx="1"/>
          </p:nvPr>
        </p:nvSpPr>
        <p:spPr>
          <a:xfrm>
            <a:off x="479425" y="1171111"/>
            <a:ext cx="6998335" cy="4948335"/>
          </a:xfrm>
        </p:spPr>
        <p:txBody>
          <a:bodyPr/>
          <a:lstStyle/>
          <a:p>
            <a:r>
              <a:rPr lang="en-US" b="1" dirty="0"/>
              <a:t>Sequential Data </a:t>
            </a:r>
            <a:r>
              <a:rPr lang="en-US" dirty="0"/>
              <a:t>(Text, Audio, Video, …)</a:t>
            </a:r>
          </a:p>
          <a:p>
            <a:pPr lvl="1"/>
            <a:endParaRPr lang="en-US" b="1" dirty="0"/>
          </a:p>
          <a:p>
            <a:pPr marL="506095" lvl="1" indent="0">
              <a:buNone/>
            </a:pPr>
            <a:endParaRPr lang="en-US" b="1" dirty="0"/>
          </a:p>
          <a:p>
            <a:r>
              <a:rPr lang="en-US" b="1" dirty="0"/>
              <a:t>Self-Attention </a:t>
            </a:r>
          </a:p>
          <a:p>
            <a:pPr lvl="1"/>
            <a:r>
              <a:rPr lang="en-US" dirty="0"/>
              <a:t>The entire sequence of data is projected into subspaces using learned weight matrices</a:t>
            </a:r>
          </a:p>
          <a:p>
            <a:pPr marL="506095" lvl="1" indent="0">
              <a:buNone/>
            </a:pPr>
            <a:endParaRPr lang="en-US" dirty="0"/>
          </a:p>
          <a:p>
            <a:pPr lvl="1"/>
            <a:endParaRPr lang="en-US" dirty="0"/>
          </a:p>
          <a:p>
            <a:pPr lvl="1"/>
            <a:r>
              <a:rPr lang="en-US" dirty="0"/>
              <a:t>Computing Scaled Dot-product Attention </a:t>
            </a:r>
          </a:p>
          <a:p>
            <a:pPr lvl="1"/>
            <a:endParaRPr lang="en-US" dirty="0"/>
          </a:p>
          <a:p>
            <a:pPr lvl="1"/>
            <a:endParaRPr lang="en-US" dirty="0"/>
          </a:p>
          <a:p>
            <a:pPr lvl="1"/>
            <a:endParaRPr lang="en-US" dirty="0"/>
          </a:p>
          <a:p>
            <a:pPr lvl="1"/>
            <a:endParaRPr lang="en-US" dirty="0"/>
          </a:p>
          <a:p>
            <a:pPr lvl="1"/>
            <a:r>
              <a:rPr lang="en-US" dirty="0"/>
              <a:t>           computes pairwise relevance between data in the sequence.</a:t>
            </a:r>
          </a:p>
          <a:p>
            <a:pPr marL="506095" lvl="1" indent="0">
              <a:buNone/>
            </a:pPr>
            <a:endParaRPr lang="en-US" dirty="0"/>
          </a:p>
          <a:p>
            <a:pPr lvl="1"/>
            <a:endParaRPr lang="en-US" dirty="0"/>
          </a:p>
          <a:p>
            <a:pPr lvl="1"/>
            <a:endParaRPr lang="en-US" dirty="0"/>
          </a:p>
          <a:p>
            <a:pPr lvl="1"/>
            <a:endParaRPr lang="en-US" dirty="0"/>
          </a:p>
          <a:p>
            <a:pPr lvl="1"/>
            <a:endParaRPr lang="en-US" dirty="0"/>
          </a:p>
          <a:p>
            <a:pPr marL="506095" lvl="1" indent="0">
              <a:buNone/>
            </a:pPr>
            <a:endParaRPr lang="en-US" dirty="0"/>
          </a:p>
          <a:p>
            <a:pPr marL="506095" lvl="1" indent="0">
              <a:buNone/>
            </a:pPr>
            <a:endParaRPr lang="en-US" dirty="0"/>
          </a:p>
          <a:p>
            <a:pPr marL="506095" lvl="1" indent="0">
              <a:buNone/>
            </a:pPr>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CC207A1-D441-BF70-0219-64385D5F6933}"/>
              </a:ext>
            </a:extLst>
          </p:cNvPr>
          <p:cNvPicPr>
            <a:picLocks noChangeAspect="1"/>
          </p:cNvPicPr>
          <p:nvPr/>
        </p:nvPicPr>
        <p:blipFill>
          <a:blip r:embed="rId3"/>
          <a:stretch>
            <a:fillRect/>
          </a:stretch>
        </p:blipFill>
        <p:spPr>
          <a:xfrm>
            <a:off x="1093464" y="1595631"/>
            <a:ext cx="2885128" cy="529755"/>
          </a:xfrm>
          <a:prstGeom prst="rect">
            <a:avLst/>
          </a:prstGeom>
        </p:spPr>
      </p:pic>
      <p:pic>
        <p:nvPicPr>
          <p:cNvPr id="5" name="Picture 4">
            <a:extLst>
              <a:ext uri="{FF2B5EF4-FFF2-40B4-BE49-F238E27FC236}">
                <a16:creationId xmlns:a16="http://schemas.microsoft.com/office/drawing/2014/main" id="{CF8CC49A-9E3F-9942-03C3-6942A105666E}"/>
              </a:ext>
            </a:extLst>
          </p:cNvPr>
          <p:cNvPicPr>
            <a:picLocks noChangeAspect="1"/>
          </p:cNvPicPr>
          <p:nvPr/>
        </p:nvPicPr>
        <p:blipFill>
          <a:blip r:embed="rId4"/>
          <a:stretch>
            <a:fillRect/>
          </a:stretch>
        </p:blipFill>
        <p:spPr>
          <a:xfrm>
            <a:off x="1342003" y="3323797"/>
            <a:ext cx="4276582" cy="496259"/>
          </a:xfrm>
          <a:prstGeom prst="rect">
            <a:avLst/>
          </a:prstGeom>
        </p:spPr>
      </p:pic>
      <p:pic>
        <p:nvPicPr>
          <p:cNvPr id="7" name="Picture 6">
            <a:extLst>
              <a:ext uri="{FF2B5EF4-FFF2-40B4-BE49-F238E27FC236}">
                <a16:creationId xmlns:a16="http://schemas.microsoft.com/office/drawing/2014/main" id="{9A31B35B-4D2D-3C06-BC52-2C07D589F8EA}"/>
              </a:ext>
            </a:extLst>
          </p:cNvPr>
          <p:cNvPicPr>
            <a:picLocks noChangeAspect="1"/>
          </p:cNvPicPr>
          <p:nvPr/>
        </p:nvPicPr>
        <p:blipFill>
          <a:blip r:embed="rId5"/>
          <a:stretch>
            <a:fillRect/>
          </a:stretch>
        </p:blipFill>
        <p:spPr>
          <a:xfrm>
            <a:off x="1240869" y="4278072"/>
            <a:ext cx="2986262" cy="901649"/>
          </a:xfrm>
          <a:prstGeom prst="rect">
            <a:avLst/>
          </a:prstGeom>
        </p:spPr>
      </p:pic>
      <p:sp>
        <p:nvSpPr>
          <p:cNvPr id="8" name="Content Placeholder 2">
            <a:extLst>
              <a:ext uri="{FF2B5EF4-FFF2-40B4-BE49-F238E27FC236}">
                <a16:creationId xmlns:a16="http://schemas.microsoft.com/office/drawing/2014/main" id="{DDB79592-E224-BBB9-B623-1D3C2562F7CE}"/>
              </a:ext>
            </a:extLst>
          </p:cNvPr>
          <p:cNvSpPr txBox="1">
            <a:spLocks/>
          </p:cNvSpPr>
          <p:nvPr/>
        </p:nvSpPr>
        <p:spPr>
          <a:xfrm>
            <a:off x="7640320" y="3660694"/>
            <a:ext cx="3960495" cy="319730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Tx/>
              <a:buBlip>
                <a:blip r:embed="rId6">
                  <a:extLst>
                    <a:ext uri="{96DAC541-7B7A-43D3-8B79-37D633B846F1}">
                      <asvg:svgBlip xmlns:asvg="http://schemas.microsoft.com/office/drawing/2016/SVG/main" r:embed="rId7"/>
                    </a:ext>
                  </a:extLst>
                </a:blip>
              </a:buBlip>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Tx/>
              <a:buBlip>
                <a:blip r:embed="rId8">
                  <a:extLst>
                    <a:ext uri="{96DAC541-7B7A-43D3-8B79-37D633B846F1}">
                      <asvg:svgBlip xmlns:asvg="http://schemas.microsoft.com/office/drawing/2016/SVG/main" r:embed="rId9"/>
                    </a:ext>
                  </a:extLst>
                </a:blip>
              </a:buBlip>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r>
              <a:rPr lang="en-US" dirty="0"/>
              <a:t>Self-Attention has </a:t>
            </a:r>
            <a:r>
              <a:rPr lang="en-US" b="1" dirty="0"/>
              <a:t>quadratic space complexity</a:t>
            </a:r>
            <a:r>
              <a:rPr lang="en-US" dirty="0"/>
              <a:t> in the sequence length. </a:t>
            </a:r>
          </a:p>
          <a:p>
            <a:pPr marL="506095" lvl="1" indent="0">
              <a:buNone/>
            </a:pPr>
            <a:endParaRPr lang="en-US" dirty="0"/>
          </a:p>
          <a:p>
            <a:pPr lvl="1"/>
            <a:r>
              <a:rPr lang="en-US" dirty="0"/>
              <a:t>Self-Attention does </a:t>
            </a:r>
            <a:r>
              <a:rPr lang="en-US" b="1" dirty="0"/>
              <a:t>not</a:t>
            </a:r>
            <a:r>
              <a:rPr lang="en-US" dirty="0"/>
              <a:t> inherently understand </a:t>
            </a:r>
            <a:r>
              <a:rPr lang="en-US" b="1" dirty="0"/>
              <a:t>order of data</a:t>
            </a:r>
            <a:r>
              <a:rPr lang="en-US" dirty="0"/>
              <a:t> in the sequence. </a:t>
            </a:r>
          </a:p>
          <a:p>
            <a:pPr marL="506095" lvl="1" indent="0">
              <a:buFont typeface="Arial" charset="0"/>
              <a:buNone/>
            </a:pPr>
            <a:endParaRPr lang="en-US" dirty="0"/>
          </a:p>
          <a:p>
            <a:pPr marL="506095" lvl="1" indent="0">
              <a:buFont typeface="Arial" charset="0"/>
              <a:buNone/>
            </a:pPr>
            <a:endParaRPr lang="en-US" dirty="0"/>
          </a:p>
          <a:p>
            <a:pPr marL="506095" lvl="1" indent="0">
              <a:buFont typeface="Arial" charset="0"/>
              <a:buNone/>
            </a:pPr>
            <a:endParaRPr lang="en-US" dirty="0"/>
          </a:p>
          <a:p>
            <a:pPr lvl="1"/>
            <a:endParaRPr lang="en-US" dirty="0"/>
          </a:p>
          <a:p>
            <a:pPr lvl="1"/>
            <a:endParaRPr lang="en-US" dirty="0"/>
          </a:p>
        </p:txBody>
      </p:sp>
      <p:pic>
        <p:nvPicPr>
          <p:cNvPr id="9" name="Picture 8">
            <a:extLst>
              <a:ext uri="{FF2B5EF4-FFF2-40B4-BE49-F238E27FC236}">
                <a16:creationId xmlns:a16="http://schemas.microsoft.com/office/drawing/2014/main" id="{BEB094C4-2128-5C71-E9EC-EA546D5ED2E8}"/>
              </a:ext>
            </a:extLst>
          </p:cNvPr>
          <p:cNvPicPr>
            <a:picLocks noChangeAspect="1"/>
          </p:cNvPicPr>
          <p:nvPr/>
        </p:nvPicPr>
        <p:blipFill>
          <a:blip r:embed="rId10"/>
          <a:stretch>
            <a:fillRect/>
          </a:stretch>
        </p:blipFill>
        <p:spPr>
          <a:xfrm>
            <a:off x="7771400" y="1129285"/>
            <a:ext cx="3829415" cy="932691"/>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9">
            <a:extLst>
              <a:ext uri="{FF2B5EF4-FFF2-40B4-BE49-F238E27FC236}">
                <a16:creationId xmlns:a16="http://schemas.microsoft.com/office/drawing/2014/main" id="{4885CAC3-4882-BA48-E2BE-2496602EAD16}"/>
              </a:ext>
            </a:extLst>
          </p:cNvPr>
          <p:cNvPicPr>
            <a:picLocks noChangeAspect="1"/>
          </p:cNvPicPr>
          <p:nvPr/>
        </p:nvPicPr>
        <p:blipFill>
          <a:blip r:embed="rId11"/>
          <a:srcRect r="8358"/>
          <a:stretch/>
        </p:blipFill>
        <p:spPr>
          <a:xfrm>
            <a:off x="1240869" y="5299675"/>
            <a:ext cx="508622" cy="387214"/>
          </a:xfrm>
          <a:prstGeom prst="rect">
            <a:avLst/>
          </a:prstGeom>
        </p:spPr>
      </p:pic>
    </p:spTree>
    <p:extLst>
      <p:ext uri="{BB962C8B-B14F-4D97-AF65-F5344CB8AC3E}">
        <p14:creationId xmlns:p14="http://schemas.microsoft.com/office/powerpoint/2010/main" val="2368683293"/>
      </p:ext>
    </p:extLst>
  </p:cSld>
  <p:clrMapOvr>
    <a:masterClrMapping/>
  </p:clrMapOvr>
</p:sld>
</file>

<file path=ppt/theme/theme1.xml><?xml version="1.0" encoding="utf-8"?>
<a:theme xmlns:a="http://schemas.openxmlformats.org/drawingml/2006/main" name="Arm_Public_2024">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2" id="{25AA46A6-F8D0-4647-865D-F700FAFED8F6}" vid="{255BEF51-55C5-A743-A761-05EE3BF481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openxmlformats.org/package/2006/metadata/core-properties"/>
    <ds:schemaRef ds:uri="http://purl.org/dc/elements/1.1/"/>
    <ds:schemaRef ds:uri="http://www.w3.org/XML/1998/namespace"/>
    <ds:schemaRef ds:uri="http://schemas.microsoft.com/sharepoint/v3/fields"/>
    <ds:schemaRef ds:uri="http://purl.org/dc/terms/"/>
    <ds:schemaRef ds:uri="f2ad5090-61a8-4b8c-ab70-68f4ff4d1933"/>
    <ds:schemaRef ds:uri="http://schemas.microsoft.com/office/infopath/2007/PartnerControls"/>
    <ds:schemaRef ds:uri="http://schemas.microsoft.com/office/2006/documentManagement/types"/>
    <ds:schemaRef ds:uri="c0950e01-db07-4e41-9c32-b7a8e9fccc9b"/>
    <ds:schemaRef ds:uri="http://schemas.microsoft.com/sharepoint/v3"/>
    <ds:schemaRef ds:uri="http://purl.org/dc/dcmitype/"/>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Arm_Public_2024</Template>
  <TotalTime>19929</TotalTime>
  <Words>2941</Words>
  <Application>Microsoft Macintosh PowerPoint</Application>
  <PresentationFormat>Widescreen</PresentationFormat>
  <Paragraphs>436</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Arial</vt:lpstr>
      <vt:lpstr>Calibri</vt:lpstr>
      <vt:lpstr>Cambria Math</vt:lpstr>
      <vt:lpstr>HelveticaNeue Regular</vt:lpstr>
      <vt:lpstr>system-ui</vt:lpstr>
      <vt:lpstr>Wingdings</vt:lpstr>
      <vt:lpstr>Arm_Public_2024</vt:lpstr>
      <vt:lpstr>Generative AI Models (Chapter 2)</vt:lpstr>
      <vt:lpstr>Learning Outcomes</vt:lpstr>
      <vt:lpstr>How we got here? </vt:lpstr>
      <vt:lpstr>The Transformer  </vt:lpstr>
      <vt:lpstr>Vanishing Gradients</vt:lpstr>
      <vt:lpstr>Residual Connections </vt:lpstr>
      <vt:lpstr>Layer Norms</vt:lpstr>
      <vt:lpstr>Precursor to Attention: The RNN </vt:lpstr>
      <vt:lpstr>Self-Attention</vt:lpstr>
      <vt:lpstr>Feedforward Networks</vt:lpstr>
      <vt:lpstr>Positional Encodings</vt:lpstr>
      <vt:lpstr>Natural Language Processing</vt:lpstr>
      <vt:lpstr>Tokenization</vt:lpstr>
      <vt:lpstr>The Training Recipe (step 1: Pre-training)  </vt:lpstr>
      <vt:lpstr>Supervised Fine-tuning</vt:lpstr>
      <vt:lpstr>Alignment training with (RLHF)</vt:lpstr>
      <vt:lpstr>Efficient LLM Inference (Prefill Stage)  </vt:lpstr>
      <vt:lpstr>Decoding  </vt:lpstr>
      <vt:lpstr> Summary  </vt:lpstr>
      <vt:lpstr>Questions and Discussion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Oliver Grainge</dc:creator>
  <cp:keywords/>
  <dc:description/>
  <cp:lastModifiedBy>Oliver Grainge</cp:lastModifiedBy>
  <cp:revision>186</cp:revision>
  <dcterms:created xsi:type="dcterms:W3CDTF">2024-11-20T09:48:17Z</dcterms:created>
  <dcterms:modified xsi:type="dcterms:W3CDTF">2025-05-14T06:57:36Z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